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613" r:id="rId2"/>
    <p:sldId id="1674" r:id="rId3"/>
    <p:sldId id="1660" r:id="rId4"/>
    <p:sldId id="1661" r:id="rId5"/>
    <p:sldId id="1662" r:id="rId6"/>
    <p:sldId id="1663" r:id="rId7"/>
    <p:sldId id="1650" r:id="rId8"/>
    <p:sldId id="1651" r:id="rId9"/>
    <p:sldId id="1652" r:id="rId10"/>
    <p:sldId id="1664" r:id="rId11"/>
    <p:sldId id="1653" r:id="rId12"/>
    <p:sldId id="1665" r:id="rId13"/>
    <p:sldId id="1666" r:id="rId14"/>
    <p:sldId id="1667" r:id="rId15"/>
    <p:sldId id="16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2FF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/>
    <p:restoredTop sz="90413"/>
  </p:normalViewPr>
  <p:slideViewPr>
    <p:cSldViewPr snapToGrid="0">
      <p:cViewPr varScale="1">
        <p:scale>
          <a:sx n="118" d="100"/>
          <a:sy n="118" d="100"/>
        </p:scale>
        <p:origin x="154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45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we derive the matrix by hand, you know, Ax=bx and Ay=by. But, how do we calculate the matrix systematically? (explain..)</a:t>
            </a:r>
          </a:p>
          <a:p>
            <a:endParaRPr lang="en-US" dirty="0"/>
          </a:p>
          <a:p>
            <a:r>
              <a:rPr lang="en-US" dirty="0"/>
              <a:t>For example, here I have a placement problem of three nets and three gates, and one pad. Keep in mind, pad is a fixed element in the placement region that cannot be moved. Gates 1, 2, 3, are to be moved to minimize the wirelength. </a:t>
            </a:r>
          </a:p>
          <a:p>
            <a:endParaRPr lang="en-US" dirty="0"/>
          </a:p>
          <a:p>
            <a:r>
              <a:rPr lang="en-US" dirty="0"/>
              <a:t>Here I have three nets, quite simple, all 2-pin nets. Net one has a weight of 5 connecting gate 1 to the pad (explain …)</a:t>
            </a:r>
          </a:p>
          <a:p>
            <a:endParaRPr lang="en-US" dirty="0"/>
          </a:p>
          <a:p>
            <a:r>
              <a:rPr lang="en-US" dirty="0"/>
              <a:t>The C matrix for this example is as follows. It’s a square matrix, each column and row index represent the gate. Basically it is adjacency matrix. As long as there is a connection between gates, we will put the weight of its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what is the matrix A? Well, we use the connectivity C matrix to build A matrix. (explain…)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5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are good for the square matrix A. What is the vector b? (explain Ax=bx and Ay=by)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the matrix A and b, a linear system described in matrix form. How do we solve it? You know the matrix is pretty big in practice, for example, if we have 1M gates, this is a 1M by 1M matrix in A with 1M element x and b vectors, same for y!</a:t>
            </a:r>
          </a:p>
          <a:p>
            <a:endParaRPr lang="en-US" dirty="0"/>
          </a:p>
          <a:p>
            <a:r>
              <a:rPr lang="en-US" dirty="0"/>
              <a:t>Well, turns out these are not difficult at all, thanks to the advancement of computing, these equations are very easy to solve, even when the problem is very large. (explain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42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the matrix A and b, a linear system described in matrix form. How do we solve it? You know the matrix is pretty big in practice, for example, if we have 1M gates, this is a 1M by 1M matrix in A with 1M element x and b vectors, same for y!</a:t>
            </a:r>
          </a:p>
          <a:p>
            <a:endParaRPr lang="en-US" dirty="0"/>
          </a:p>
          <a:p>
            <a:r>
              <a:rPr lang="en-US" dirty="0"/>
              <a:t>Well, turns out these are not difficult at all, thanks to the advancement of computing, these equations are very easy to solve, even when the problem is very large. (explain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limbo018/DREAMPla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ng-wei-huang/ece5960-physical-design/issues/4" TargetMode="External"/><Relationship Id="rId2" Type="http://schemas.openxmlformats.org/officeDocument/2006/relationships/hyperlink" Target="https://github.com/tsung-wei-huang/ece5960-physical-design/issues/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Lecture 13: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Placement – III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BCD-8A6B-1D99-C91F-8A8727A2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Revisited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904C3B-C907-7D3C-6C32-6A10E37A7DBB}"/>
              </a:ext>
            </a:extLst>
          </p:cNvPr>
          <p:cNvGrpSpPr/>
          <p:nvPr/>
        </p:nvGrpSpPr>
        <p:grpSpPr>
          <a:xfrm>
            <a:off x="836348" y="1784411"/>
            <a:ext cx="10517452" cy="4009070"/>
            <a:chOff x="-6409" y="804863"/>
            <a:chExt cx="8921909" cy="3400877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0E2115EA-3C8A-6D9B-8F10-CF51038F5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958850"/>
              <a:ext cx="2324100" cy="2171700"/>
            </a:xfrm>
            <a:prstGeom prst="rect">
              <a:avLst/>
            </a:prstGeom>
            <a:noFill/>
            <a:ln w="12700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089C3D3-729E-A39A-9690-4732E335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2990850"/>
              <a:ext cx="225425" cy="223838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2D999E3E-C368-22D7-6725-26AA53D01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" y="855663"/>
              <a:ext cx="225425" cy="223837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04B4D116-B6A8-4D46-26DD-0635CDE8E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250" y="1439863"/>
              <a:ext cx="349250" cy="4476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0FB2F3F9-CB46-69D8-A949-8E7C7A63A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9375" y="1408113"/>
              <a:ext cx="365125" cy="0"/>
            </a:xfrm>
            <a:prstGeom prst="line">
              <a:avLst/>
            </a:prstGeom>
            <a:noFill/>
            <a:ln w="7620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03A36B2-16DA-4DCB-0DB6-BF8F9BDCE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125" y="1028700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EA38413B-4C3E-3B22-1AC8-AFA9F3550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0" y="1885950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26A675F7-017E-3643-2695-8AC4DE36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1073150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8AFAD14-F9D2-6524-349C-1C94FF5E7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700" y="1192213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4B822BDB-9E90-1F73-B65C-286C12DB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738" y="1339850"/>
              <a:ext cx="134937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C0EE7E61-A030-5974-5562-43DAF0CAF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1323975"/>
              <a:ext cx="134937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8BBA072B-DA67-550F-A685-058A41723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1865313"/>
              <a:ext cx="134938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F5DD5421-F13B-D101-F54E-5D85BD308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988" y="1898650"/>
              <a:ext cx="134937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95DACA9-137E-A631-A2A7-C1D6110C7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2749" y="1050345"/>
              <a:ext cx="311150" cy="296863"/>
            </a:xfrm>
            <a:prstGeom prst="line">
              <a:avLst/>
            </a:prstGeom>
            <a:noFill/>
            <a:ln w="76200" cmpd="sng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4CC014EC-B110-BE2F-A1C6-8D84F30CA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65300" y="1430338"/>
              <a:ext cx="1279525" cy="1566862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C5A27AEC-4950-501B-5C91-7A9860ED1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75" y="2955925"/>
              <a:ext cx="601041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(1,0)</a:t>
              </a: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1648969B-E084-D664-A2BB-178BD2754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04863"/>
              <a:ext cx="660873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(0, 1)</a:t>
              </a: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F0958F7B-8537-F447-37A6-10C848397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213" y="3024188"/>
              <a:ext cx="225425" cy="223837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DC62658-4007-6F96-595D-A13A9B6872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2163" y="2005013"/>
              <a:ext cx="381000" cy="1041400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C5CB9B3E-9BAF-78B2-61DC-ECDF26EA5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5" y="3230563"/>
              <a:ext cx="781898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(0.5,0)</a:t>
              </a:r>
            </a:p>
          </p:txBody>
        </p:sp>
        <p:sp>
          <p:nvSpPr>
            <p:cNvPr id="24" name="Oval 35">
              <a:extLst>
                <a:ext uri="{FF2B5EF4-FFF2-40B4-BE49-F238E27FC236}">
                  <a16:creationId xmlns:a16="http://schemas.microsoft.com/office/drawing/2014/main" id="{70A10A9C-A4EF-BB1E-8615-BF5DD4DB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650" y="1339850"/>
              <a:ext cx="134938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36">
              <a:extLst>
                <a:ext uri="{FF2B5EF4-FFF2-40B4-BE49-F238E27FC236}">
                  <a16:creationId xmlns:a16="http://schemas.microsoft.com/office/drawing/2014/main" id="{5F764F69-2DBD-E7AB-64AA-5A168FBF2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1819275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D1B69ED0-07B0-9F7E-742A-BB5634217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5638" y="1379538"/>
              <a:ext cx="433387" cy="412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D39B6ECC-80C9-9564-906F-EAE18A09A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713" y="1949450"/>
              <a:ext cx="484187" cy="1746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61A6D089-FDCA-FC9C-88B7-F4AAAE162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6425" y="1481138"/>
              <a:ext cx="515938" cy="4318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E5B3BD00-D40E-5C27-A538-5D8D672E66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2763" y="1474788"/>
              <a:ext cx="73025" cy="36195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E3DECE3E-CC92-DEE0-412D-4110092477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0625" y="1506538"/>
              <a:ext cx="41275" cy="347662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A54D98A0-194D-F0C2-9951-602102DA9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475" y="873125"/>
              <a:ext cx="225425" cy="223838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730A9031-F232-F28A-DF6F-42D227A9F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822325"/>
              <a:ext cx="601041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(1,1)</a:t>
              </a:r>
            </a:p>
          </p:txBody>
        </p:sp>
        <p:sp>
          <p:nvSpPr>
            <p:cNvPr id="33" name="Line 44">
              <a:extLst>
                <a:ext uri="{FF2B5EF4-FFF2-40B4-BE49-F238E27FC236}">
                  <a16:creationId xmlns:a16="http://schemas.microsoft.com/office/drawing/2014/main" id="{394219F0-29B9-2541-6267-68A2A7FFA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0625" y="1100138"/>
              <a:ext cx="617538" cy="228600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343532-CE14-076C-644C-1B2A66EB253B}"/>
                </a:ext>
              </a:extLst>
            </p:cNvPr>
            <p:cNvGrpSpPr/>
            <p:nvPr/>
          </p:nvGrpSpPr>
          <p:grpSpPr>
            <a:xfrm>
              <a:off x="3687291" y="982680"/>
              <a:ext cx="2197043" cy="1354064"/>
              <a:chOff x="3687291" y="982680"/>
              <a:chExt cx="2197043" cy="1354064"/>
            </a:xfrm>
          </p:grpSpPr>
          <p:sp>
            <p:nvSpPr>
              <p:cNvPr id="35" name="Rectangle 23">
                <a:extLst>
                  <a:ext uri="{FF2B5EF4-FFF2-40B4-BE49-F238E27FC236}">
                    <a16:creationId xmlns:a16="http://schemas.microsoft.com/office/drawing/2014/main" id="{0E3DEC43-16FC-1F19-CBDB-990DD906E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7291" y="1131603"/>
                <a:ext cx="519452" cy="3111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</a:p>
            </p:txBody>
          </p:sp>
          <p:sp>
            <p:nvSpPr>
              <p:cNvPr id="36" name="Double Bracket 35">
                <a:extLst>
                  <a:ext uri="{FF2B5EF4-FFF2-40B4-BE49-F238E27FC236}">
                    <a16:creationId xmlns:a16="http://schemas.microsoft.com/office/drawing/2014/main" id="{DDA0D88C-5EAE-1CC9-13DA-9B6EAD90657C}"/>
                  </a:ext>
                </a:extLst>
              </p:cNvPr>
              <p:cNvSpPr/>
              <p:nvPr/>
            </p:nvSpPr>
            <p:spPr bwMode="auto">
              <a:xfrm>
                <a:off x="4348596" y="1035351"/>
                <a:ext cx="1535738" cy="1301393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 Box 52">
                <a:extLst>
                  <a:ext uri="{FF2B5EF4-FFF2-40B4-BE49-F238E27FC236}">
                    <a16:creationId xmlns:a16="http://schemas.microsoft.com/office/drawing/2014/main" id="{05537783-C12A-B642-FB18-366EAC9AE1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3914" y="982680"/>
                <a:ext cx="1299917" cy="13119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0  1 10 0 0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1  0  1  1 1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10 1  0  1 0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0  1  1  0 1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0  1  0  1 0 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F103A1-91A1-C730-A6FF-53F800844FF2}"/>
                </a:ext>
              </a:extLst>
            </p:cNvPr>
            <p:cNvSpPr txBox="1"/>
            <p:nvPr/>
          </p:nvSpPr>
          <p:spPr>
            <a:xfrm>
              <a:off x="261692" y="3657460"/>
              <a:ext cx="3882559" cy="548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All wire weights = 1 </a:t>
              </a:r>
              <a:r>
                <a:rPr lang="en-US" sz="1800" i="1" dirty="0">
                  <a:latin typeface="Arial" panose="020B0604020202020204" pitchFamily="34" charset="0"/>
                  <a:cs typeface="Arial" panose="020B0604020202020204" pitchFamily="34" charset="0"/>
                </a:rPr>
                <a:t>except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two highlighted:</a:t>
              </a:r>
            </a:p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gate1</a:t>
              </a:r>
              <a:r>
                <a:rPr lang="en-US" sz="18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gate1</a:t>
              </a:r>
              <a:r>
                <a:rPr lang="en-US" sz="18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gate2</a:t>
              </a:r>
            </a:p>
          </p:txBody>
        </p:sp>
        <p:sp>
          <p:nvSpPr>
            <p:cNvPr id="39" name="Rectangular Callout 38">
              <a:extLst>
                <a:ext uri="{FF2B5EF4-FFF2-40B4-BE49-F238E27FC236}">
                  <a16:creationId xmlns:a16="http://schemas.microsoft.com/office/drawing/2014/main" id="{E802E307-7D4D-56C6-5C6A-F9BADF3DB5E3}"/>
                </a:ext>
              </a:extLst>
            </p:cNvPr>
            <p:cNvSpPr/>
            <p:nvPr/>
          </p:nvSpPr>
          <p:spPr bwMode="auto">
            <a:xfrm>
              <a:off x="-6409" y="1706215"/>
              <a:ext cx="1340532" cy="423346"/>
            </a:xfrm>
            <a:prstGeom prst="wedgeRectCallout">
              <a:avLst>
                <a:gd name="adj1" fmla="val 31320"/>
                <a:gd name="adj2" fmla="val -170834"/>
              </a:avLst>
            </a:prstGeom>
            <a:solidFill>
              <a:srgbClr val="FCFE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Weight=10</a:t>
              </a:r>
            </a:p>
          </p:txBody>
        </p:sp>
        <p:sp>
          <p:nvSpPr>
            <p:cNvPr id="40" name="Rectangular Callout 39">
              <a:extLst>
                <a:ext uri="{FF2B5EF4-FFF2-40B4-BE49-F238E27FC236}">
                  <a16:creationId xmlns:a16="http://schemas.microsoft.com/office/drawing/2014/main" id="{0A292615-CBA7-4239-A0EE-E9DCE69AF70E}"/>
                </a:ext>
              </a:extLst>
            </p:cNvPr>
            <p:cNvSpPr/>
            <p:nvPr/>
          </p:nvSpPr>
          <p:spPr bwMode="auto">
            <a:xfrm>
              <a:off x="184470" y="2391005"/>
              <a:ext cx="1340532" cy="423346"/>
            </a:xfrm>
            <a:prstGeom prst="wedgeRectCallout">
              <a:avLst>
                <a:gd name="adj1" fmla="val 54287"/>
                <a:gd name="adj2" fmla="val -273865"/>
              </a:avLst>
            </a:prstGeom>
            <a:solidFill>
              <a:srgbClr val="FCFE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Weight=10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3409DA4-86B2-8F96-A41C-0F53E508FC2D}"/>
                </a:ext>
              </a:extLst>
            </p:cNvPr>
            <p:cNvGrpSpPr/>
            <p:nvPr/>
          </p:nvGrpSpPr>
          <p:grpSpPr>
            <a:xfrm>
              <a:off x="6058198" y="939997"/>
              <a:ext cx="2857302" cy="1446849"/>
              <a:chOff x="6058198" y="939997"/>
              <a:chExt cx="2857302" cy="1446849"/>
            </a:xfrm>
          </p:grpSpPr>
          <p:sp>
            <p:nvSpPr>
              <p:cNvPr id="42" name="Double Bracket 41">
                <a:extLst>
                  <a:ext uri="{FF2B5EF4-FFF2-40B4-BE49-F238E27FC236}">
                    <a16:creationId xmlns:a16="http://schemas.microsoft.com/office/drawing/2014/main" id="{092C99DF-DC53-3E22-886B-E3E55676858A}"/>
                  </a:ext>
                </a:extLst>
              </p:cNvPr>
              <p:cNvSpPr/>
              <p:nvPr/>
            </p:nvSpPr>
            <p:spPr bwMode="auto">
              <a:xfrm>
                <a:off x="6749116" y="1012640"/>
                <a:ext cx="2166384" cy="1341423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26">
                <a:extLst>
                  <a:ext uri="{FF2B5EF4-FFF2-40B4-BE49-F238E27FC236}">
                    <a16:creationId xmlns:a16="http://schemas.microsoft.com/office/drawing/2014/main" id="{620D4E13-6400-FF92-57DE-FBA1BA6B3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8198" y="1072871"/>
                <a:ext cx="519452" cy="3111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srgbClr val="3333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</a:p>
            </p:txBody>
          </p: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7A601110-0FDC-434E-697A-0A7DE1EF2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9852" y="939997"/>
                <a:ext cx="2342973" cy="14468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21  -1  -10   0   0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-1   4    -1  -1 -1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-10  -1   13  -1  0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0  -1    -1   4 -1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0  -1     0  -1  3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47A082B-886E-AA5E-6341-088C2630CCE7}"/>
                </a:ext>
              </a:extLst>
            </p:cNvPr>
            <p:cNvGrpSpPr/>
            <p:nvPr/>
          </p:nvGrpSpPr>
          <p:grpSpPr>
            <a:xfrm>
              <a:off x="4846645" y="2685856"/>
              <a:ext cx="2837361" cy="1458756"/>
              <a:chOff x="4846645" y="2685856"/>
              <a:chExt cx="2837361" cy="1458756"/>
            </a:xfrm>
          </p:grpSpPr>
          <p:sp>
            <p:nvSpPr>
              <p:cNvPr id="46" name="Double Bracket 45">
                <a:extLst>
                  <a:ext uri="{FF2B5EF4-FFF2-40B4-BE49-F238E27FC236}">
                    <a16:creationId xmlns:a16="http://schemas.microsoft.com/office/drawing/2014/main" id="{A0FA52F8-B9FE-B92B-D8D3-02E47A46FA8F}"/>
                  </a:ext>
                </a:extLst>
              </p:cNvPr>
              <p:cNvSpPr/>
              <p:nvPr/>
            </p:nvSpPr>
            <p:spPr bwMode="auto">
              <a:xfrm>
                <a:off x="7170905" y="2781453"/>
                <a:ext cx="513101" cy="1315767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Double Bracket 46">
                <a:extLst>
                  <a:ext uri="{FF2B5EF4-FFF2-40B4-BE49-F238E27FC236}">
                    <a16:creationId xmlns:a16="http://schemas.microsoft.com/office/drawing/2014/main" id="{3E9338E9-758B-C306-85EC-B605CFDCE43B}"/>
                  </a:ext>
                </a:extLst>
              </p:cNvPr>
              <p:cNvSpPr/>
              <p:nvPr/>
            </p:nvSpPr>
            <p:spPr bwMode="auto">
              <a:xfrm>
                <a:off x="5459896" y="2802240"/>
                <a:ext cx="627017" cy="1315767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tangle 26">
                <a:extLst>
                  <a:ext uri="{FF2B5EF4-FFF2-40B4-BE49-F238E27FC236}">
                    <a16:creationId xmlns:a16="http://schemas.microsoft.com/office/drawing/2014/main" id="{E9E168EB-4C43-CC04-9100-009D459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645" y="2685856"/>
                <a:ext cx="1150408" cy="14468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100" b="1" dirty="0" err="1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100" b="1" baseline="-25000" dirty="0" err="1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=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1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1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0.5</a:t>
                </a:r>
              </a:p>
            </p:txBody>
          </p:sp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0A4C7FB9-527A-2E40-FAF0-11FF9B3EB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7612" y="2697763"/>
                <a:ext cx="1021227" cy="14468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100" b="1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100" b="1" baseline="-25000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=   10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1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195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6772-89CC-8001-D9D3-EEC2C831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to Solve Ax=b?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B08D-C576-45CC-7B9C-56E7338F0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Are these </a:t>
            </a:r>
            <a:r>
              <a:rPr lang="en-US" b="1" i="1" dirty="0"/>
              <a:t>difficult</a:t>
            </a:r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b="1" dirty="0"/>
              <a:t>to do, in practice?</a:t>
            </a:r>
          </a:p>
          <a:p>
            <a:pPr lvl="1"/>
            <a:r>
              <a:rPr lang="en-US" dirty="0"/>
              <a:t>If we have 1M gates, this is a 1M x 1M </a:t>
            </a:r>
            <a:r>
              <a:rPr lang="en-US" b="1" dirty="0">
                <a:solidFill>
                  <a:srgbClr val="0B4B8E"/>
                </a:solidFill>
              </a:rPr>
              <a:t>A</a:t>
            </a:r>
            <a:r>
              <a:rPr lang="en-US" dirty="0"/>
              <a:t> matrix, with 1M element </a:t>
            </a:r>
            <a:r>
              <a:rPr lang="en-US" b="1" dirty="0">
                <a:solidFill>
                  <a:srgbClr val="0B4B8E"/>
                </a:solidFill>
              </a:rPr>
              <a:t>x</a:t>
            </a:r>
            <a:r>
              <a:rPr lang="en-US" dirty="0"/>
              <a:t> and </a:t>
            </a:r>
            <a:r>
              <a:rPr lang="en-US" b="1" dirty="0">
                <a:solidFill>
                  <a:srgbClr val="0B4B8E"/>
                </a:solidFill>
              </a:rPr>
              <a:t>b</a:t>
            </a:r>
            <a:r>
              <a:rPr lang="en-US" dirty="0"/>
              <a:t> vectors!</a:t>
            </a:r>
          </a:p>
          <a:p>
            <a:r>
              <a:rPr lang="en-US" b="1" dirty="0"/>
              <a:t>No – these are VERY EASY to solve, even when very large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0B4B8E"/>
                </a:solidFill>
              </a:rPr>
              <a:t>A</a:t>
            </a:r>
            <a:r>
              <a:rPr lang="en-US" dirty="0"/>
              <a:t> matrix has a special form—</a:t>
            </a:r>
            <a:r>
              <a:rPr lang="en-US" i="1" dirty="0"/>
              <a:t>it is sparse, symmetric, diagonally dominant</a:t>
            </a:r>
          </a:p>
          <a:p>
            <a:pPr lvl="1"/>
            <a:r>
              <a:rPr lang="en-US" dirty="0"/>
              <a:t>Mathematically: </a:t>
            </a:r>
            <a:r>
              <a:rPr lang="en-US" b="1" dirty="0">
                <a:solidFill>
                  <a:srgbClr val="0B4B8E"/>
                </a:solidFill>
              </a:rPr>
              <a:t>A</a:t>
            </a:r>
            <a:r>
              <a:rPr lang="en-US" dirty="0"/>
              <a:t> is </a:t>
            </a:r>
            <a:r>
              <a:rPr lang="en-US" dirty="0">
                <a:solidFill>
                  <a:srgbClr val="000000"/>
                </a:solidFill>
              </a:rPr>
              <a:t>positive semi-definite—</a:t>
            </a:r>
            <a:r>
              <a:rPr lang="en-US" i="1" dirty="0">
                <a:solidFill>
                  <a:srgbClr val="000000"/>
                </a:solidFill>
              </a:rPr>
              <a:t>very simple</a:t>
            </a:r>
            <a:r>
              <a:rPr lang="en-US" i="1" dirty="0"/>
              <a:t> to solve!</a:t>
            </a:r>
          </a:p>
          <a:p>
            <a:pPr lvl="1"/>
            <a:r>
              <a:rPr lang="en-US" dirty="0"/>
              <a:t>We use </a:t>
            </a:r>
            <a:r>
              <a:rPr lang="en-US" dirty="0">
                <a:solidFill>
                  <a:srgbClr val="000000"/>
                </a:solidFill>
              </a:rPr>
              <a:t>iterative</a:t>
            </a:r>
            <a:r>
              <a:rPr lang="en-US" dirty="0"/>
              <a:t>, approximate solvers, in practice (i.e., not Gaussian elimination but techniques like conjugate gradient)</a:t>
            </a:r>
          </a:p>
          <a:p>
            <a:pPr lvl="2"/>
            <a:r>
              <a:rPr lang="en-US" dirty="0"/>
              <a:t>This means the solver converges gradually to the right answer</a:t>
            </a:r>
          </a:p>
          <a:p>
            <a:pPr lvl="2"/>
            <a:r>
              <a:rPr lang="en-US" dirty="0"/>
              <a:t>But, also means that the answers can be a little bit “off”, not quite perfect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8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BCD-8A6B-1D99-C91F-8A8727A2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#1: What are C, A, bx, and by?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2115EA-3C8A-6D9B-8F10-CF51038F5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60" y="1965936"/>
            <a:ext cx="2739729" cy="2560074"/>
          </a:xfrm>
          <a:prstGeom prst="rect">
            <a:avLst/>
          </a:prstGeom>
          <a:noFill/>
          <a:ln w="12700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D999E3E-C368-22D7-6725-26AA53D01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033" y="1844296"/>
            <a:ext cx="265739" cy="263867"/>
          </a:xfrm>
          <a:prstGeom prst="rect">
            <a:avLst/>
          </a:prstGeom>
          <a:solidFill>
            <a:srgbClr val="8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04B4D116-B6A8-4D46-26DD-0635CDE8E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3307" y="2532971"/>
            <a:ext cx="411708" cy="52773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FB2F3F9-CB46-69D8-A949-8E7C7A63A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593" y="2495543"/>
            <a:ext cx="430422" cy="0"/>
          </a:xfrm>
          <a:prstGeom prst="line">
            <a:avLst/>
          </a:prstGeom>
          <a:noFill/>
          <a:ln w="28575" cmpd="sng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3A36B2-16DA-4DCB-0DB6-BF8F9BDCE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597" y="2048278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A38413B-4C3E-3B22-1AC8-AFA9F3550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961" y="3058833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6A675F7-017E-3643-2695-8AC4DE360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556" y="2100677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38AFAD14-F9D2-6524-349C-1C94FF5E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113" y="2241032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4B822BDB-9E90-1F73-B65C-286C12DBD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553" y="2415072"/>
            <a:ext cx="159068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C0EE7E61-A030-5974-5562-43DAF0CAF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858" y="2396358"/>
            <a:ext cx="159068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8BBA072B-DA67-550F-A685-058A41723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272" y="3034506"/>
            <a:ext cx="159070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F5DD5421-F13B-D101-F54E-5D85BD308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5" y="3073804"/>
            <a:ext cx="159068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395DACA9-137E-A631-A2A7-C1D6110C7F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19883" y="2073794"/>
            <a:ext cx="366794" cy="349952"/>
          </a:xfrm>
          <a:prstGeom prst="line">
            <a:avLst/>
          </a:prstGeom>
          <a:noFill/>
          <a:ln w="28575" cmpd="sng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C5A27AEC-4950-501B-5C91-7A9860ED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474" y="4320156"/>
            <a:ext cx="70852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(1,0)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648969B-E084-D664-A2BB-178BD2754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03" y="1784411"/>
            <a:ext cx="77906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(0, 1)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F0958F7B-8537-F447-37A6-10C848397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596" y="4400627"/>
            <a:ext cx="265739" cy="263867"/>
          </a:xfrm>
          <a:prstGeom prst="rect">
            <a:avLst/>
          </a:prstGeom>
          <a:solidFill>
            <a:srgbClr val="8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DC62658-4007-6F96-595D-A13A9B6872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4852" y="3199189"/>
            <a:ext cx="449136" cy="1227638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C5CB9B3E-9BAF-78B2-61DC-ECDF26EA5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901" y="4643909"/>
            <a:ext cx="92172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(0.5,0)</a:t>
            </a: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70A10A9C-A4EF-BB1E-8615-BF5DD4DB7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45" y="2415072"/>
            <a:ext cx="159070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5F764F69-2DBD-E7AB-64AA-5A168FBF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584" y="2980235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7" name="Line 38">
            <a:extLst>
              <a:ext uri="{FF2B5EF4-FFF2-40B4-BE49-F238E27FC236}">
                <a16:creationId xmlns:a16="http://schemas.microsoft.com/office/drawing/2014/main" id="{D39B6ECC-80C9-9564-906F-EAE18A09A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2740" y="3133689"/>
            <a:ext cx="570776" cy="20586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ne 40">
            <a:extLst>
              <a:ext uri="{FF2B5EF4-FFF2-40B4-BE49-F238E27FC236}">
                <a16:creationId xmlns:a16="http://schemas.microsoft.com/office/drawing/2014/main" id="{E5B3BD00-D40E-5C27-A538-5D8D672E66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5485" y="2574141"/>
            <a:ext cx="86084" cy="426679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Line 41">
            <a:extLst>
              <a:ext uri="{FF2B5EF4-FFF2-40B4-BE49-F238E27FC236}">
                <a16:creationId xmlns:a16="http://schemas.microsoft.com/office/drawing/2014/main" id="{E3DECE3E-CC92-DEE0-412D-411009247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4572" y="2611569"/>
            <a:ext cx="48656" cy="409836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A54D98A0-194D-F0C2-9951-602102DA9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762" y="1864881"/>
            <a:ext cx="265739" cy="263868"/>
          </a:xfrm>
          <a:prstGeom prst="rect">
            <a:avLst/>
          </a:prstGeom>
          <a:solidFill>
            <a:srgbClr val="8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43">
            <a:extLst>
              <a:ext uri="{FF2B5EF4-FFF2-40B4-BE49-F238E27FC236}">
                <a16:creationId xmlns:a16="http://schemas.microsoft.com/office/drawing/2014/main" id="{730A9031-F232-F28A-DF6F-42D227A9F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358" y="1804996"/>
            <a:ext cx="70852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</a:p>
        </p:txBody>
      </p:sp>
      <p:sp>
        <p:nvSpPr>
          <p:cNvPr id="33" name="Line 44">
            <a:extLst>
              <a:ext uri="{FF2B5EF4-FFF2-40B4-BE49-F238E27FC236}">
                <a16:creationId xmlns:a16="http://schemas.microsoft.com/office/drawing/2014/main" id="{394219F0-29B9-2541-6267-68A2A7FFA5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4572" y="2132491"/>
            <a:ext cx="727975" cy="269481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0E3DEC43-16FC-1F19-CBDB-990DD906E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0608" y="2169584"/>
            <a:ext cx="61234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DDA0D88C-5EAE-1CC9-13DA-9B6EAD90657C}"/>
              </a:ext>
            </a:extLst>
          </p:cNvPr>
          <p:cNvSpPr/>
          <p:nvPr/>
        </p:nvSpPr>
        <p:spPr bwMode="auto">
          <a:xfrm>
            <a:off x="5970177" y="2056118"/>
            <a:ext cx="1810381" cy="1534127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103A1-91A1-C730-A6FF-53F800844FF2}"/>
              </a:ext>
            </a:extLst>
          </p:cNvPr>
          <p:cNvSpPr txBox="1"/>
          <p:nvPr/>
        </p:nvSpPr>
        <p:spPr>
          <a:xfrm>
            <a:off x="843903" y="5234875"/>
            <a:ext cx="434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wire weights = 1</a:t>
            </a:r>
            <a:endParaRPr lang="en-US" sz="2400" b="1" dirty="0">
              <a:solidFill>
                <a:srgbClr val="0B4B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092C99DF-DC53-3E22-886B-E3E55676858A}"/>
              </a:ext>
            </a:extLst>
          </p:cNvPr>
          <p:cNvSpPr/>
          <p:nvPr/>
        </p:nvSpPr>
        <p:spPr bwMode="auto">
          <a:xfrm>
            <a:off x="8799993" y="2029346"/>
            <a:ext cx="2553807" cy="1581315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620D4E13-6400-FF92-57DE-FBA1BA6B3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515" y="2100348"/>
            <a:ext cx="61234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</p:txBody>
      </p:sp>
      <p:sp>
        <p:nvSpPr>
          <p:cNvPr id="46" name="Double Bracket 45">
            <a:extLst>
              <a:ext uri="{FF2B5EF4-FFF2-40B4-BE49-F238E27FC236}">
                <a16:creationId xmlns:a16="http://schemas.microsoft.com/office/drawing/2014/main" id="{A0FA52F8-B9FE-B92B-D8D3-02E47A46FA8F}"/>
              </a:ext>
            </a:extLst>
          </p:cNvPr>
          <p:cNvSpPr/>
          <p:nvPr/>
        </p:nvSpPr>
        <p:spPr bwMode="auto">
          <a:xfrm>
            <a:off x="9297211" y="4114483"/>
            <a:ext cx="604861" cy="1551071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3E9338E9-758B-C306-85EC-B605CFDCE43B}"/>
              </a:ext>
            </a:extLst>
          </p:cNvPr>
          <p:cNvSpPr/>
          <p:nvPr/>
        </p:nvSpPr>
        <p:spPr bwMode="auto">
          <a:xfrm>
            <a:off x="7280215" y="4138987"/>
            <a:ext cx="739149" cy="1551071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26">
            <a:extLst>
              <a:ext uri="{FF2B5EF4-FFF2-40B4-BE49-F238E27FC236}">
                <a16:creationId xmlns:a16="http://schemas.microsoft.com/office/drawing/2014/main" id="{E9E168EB-4C43-CC04-9100-009D459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689" y="4001790"/>
            <a:ext cx="1357745" cy="4129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r"/>
            <a:r>
              <a:rPr lang="en-US" sz="21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1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        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0A4C7FB9-527A-2E40-FAF0-11FF9B3EB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611" y="4015826"/>
            <a:ext cx="1207063" cy="4129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r"/>
            <a:r>
              <a:rPr lang="en-US" sz="21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1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      </a:t>
            </a:r>
          </a:p>
        </p:txBody>
      </p:sp>
    </p:spTree>
    <p:extLst>
      <p:ext uri="{BB962C8B-B14F-4D97-AF65-F5344CB8AC3E}">
        <p14:creationId xmlns:p14="http://schemas.microsoft.com/office/powerpoint/2010/main" val="388609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BCD-8A6B-1D99-C91F-8A8727A2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#2: What are C, A, bx, and by?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2115EA-3C8A-6D9B-8F10-CF51038F5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60" y="1965936"/>
            <a:ext cx="2739729" cy="2560074"/>
          </a:xfrm>
          <a:prstGeom prst="rect">
            <a:avLst/>
          </a:prstGeom>
          <a:noFill/>
          <a:ln w="12700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04B4D116-B6A8-4D46-26DD-0635CDE8E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3307" y="2532971"/>
            <a:ext cx="411708" cy="52773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FB2F3F9-CB46-69D8-A949-8E7C7A63A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593" y="2495543"/>
            <a:ext cx="430422" cy="0"/>
          </a:xfrm>
          <a:prstGeom prst="line">
            <a:avLst/>
          </a:prstGeom>
          <a:noFill/>
          <a:ln w="28575" cmpd="sng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3A36B2-16DA-4DCB-0DB6-BF8F9BDCE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597" y="2048278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A38413B-4C3E-3B22-1AC8-AFA9F3550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961" y="3058833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6A675F7-017E-3643-2695-8AC4DE360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556" y="2100677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38AFAD14-F9D2-6524-349C-1C94FF5E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113" y="2241032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4B822BDB-9E90-1F73-B65C-286C12DBD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553" y="2415072"/>
            <a:ext cx="159068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C0EE7E61-A030-5974-5562-43DAF0CAF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858" y="2396358"/>
            <a:ext cx="159068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8BBA072B-DA67-550F-A685-058A41723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272" y="3034506"/>
            <a:ext cx="159070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F5DD5421-F13B-D101-F54E-5D85BD308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45" y="3073804"/>
            <a:ext cx="159068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C5A27AEC-4950-501B-5C91-7A9860ED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474" y="4320156"/>
            <a:ext cx="70852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(1,0)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648969B-E084-D664-A2BB-178BD2754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03" y="1784411"/>
            <a:ext cx="77906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(0, 1)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C5CB9B3E-9BAF-78B2-61DC-ECDF26EA5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901" y="4643909"/>
            <a:ext cx="92172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(0.5,0)</a:t>
            </a: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70A10A9C-A4EF-BB1E-8615-BF5DD4DB7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945" y="2415072"/>
            <a:ext cx="159070" cy="160940"/>
          </a:xfrm>
          <a:prstGeom prst="ellipse">
            <a:avLst/>
          </a:prstGeom>
          <a:solidFill>
            <a:srgbClr val="006B61"/>
          </a:solidFill>
          <a:ln w="12700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5F764F69-2DBD-E7AB-64AA-5A168FBF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584" y="2980235"/>
            <a:ext cx="32541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7" name="Line 38">
            <a:extLst>
              <a:ext uri="{FF2B5EF4-FFF2-40B4-BE49-F238E27FC236}">
                <a16:creationId xmlns:a16="http://schemas.microsoft.com/office/drawing/2014/main" id="{D39B6ECC-80C9-9564-906F-EAE18A09A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2740" y="3133689"/>
            <a:ext cx="570776" cy="20586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ne 40">
            <a:extLst>
              <a:ext uri="{FF2B5EF4-FFF2-40B4-BE49-F238E27FC236}">
                <a16:creationId xmlns:a16="http://schemas.microsoft.com/office/drawing/2014/main" id="{E5B3BD00-D40E-5C27-A538-5D8D672E66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5485" y="2574141"/>
            <a:ext cx="86084" cy="426679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Line 41">
            <a:extLst>
              <a:ext uri="{FF2B5EF4-FFF2-40B4-BE49-F238E27FC236}">
                <a16:creationId xmlns:a16="http://schemas.microsoft.com/office/drawing/2014/main" id="{E3DECE3E-CC92-DEE0-412D-411009247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4572" y="2611569"/>
            <a:ext cx="48656" cy="409836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43">
            <a:extLst>
              <a:ext uri="{FF2B5EF4-FFF2-40B4-BE49-F238E27FC236}">
                <a16:creationId xmlns:a16="http://schemas.microsoft.com/office/drawing/2014/main" id="{730A9031-F232-F28A-DF6F-42D227A9F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358" y="1804996"/>
            <a:ext cx="70852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0E3DEC43-16FC-1F19-CBDB-990DD906E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0608" y="2169584"/>
            <a:ext cx="61234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DDA0D88C-5EAE-1CC9-13DA-9B6EAD90657C}"/>
              </a:ext>
            </a:extLst>
          </p:cNvPr>
          <p:cNvSpPr/>
          <p:nvPr/>
        </p:nvSpPr>
        <p:spPr bwMode="auto">
          <a:xfrm>
            <a:off x="5970177" y="2056118"/>
            <a:ext cx="1810381" cy="1534127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103A1-91A1-C730-A6FF-53F800844FF2}"/>
              </a:ext>
            </a:extLst>
          </p:cNvPr>
          <p:cNvSpPr txBox="1"/>
          <p:nvPr/>
        </p:nvSpPr>
        <p:spPr>
          <a:xfrm>
            <a:off x="843903" y="5234875"/>
            <a:ext cx="434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wire weights = 1</a:t>
            </a:r>
            <a:endParaRPr lang="en-US" sz="2400" b="1" dirty="0">
              <a:solidFill>
                <a:srgbClr val="0B4B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092C99DF-DC53-3E22-886B-E3E55676858A}"/>
              </a:ext>
            </a:extLst>
          </p:cNvPr>
          <p:cNvSpPr/>
          <p:nvPr/>
        </p:nvSpPr>
        <p:spPr bwMode="auto">
          <a:xfrm>
            <a:off x="8799993" y="2029346"/>
            <a:ext cx="2553807" cy="1581315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620D4E13-6400-FF92-57DE-FBA1BA6B3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515" y="2100348"/>
            <a:ext cx="61234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</p:txBody>
      </p:sp>
      <p:sp>
        <p:nvSpPr>
          <p:cNvPr id="46" name="Double Bracket 45">
            <a:extLst>
              <a:ext uri="{FF2B5EF4-FFF2-40B4-BE49-F238E27FC236}">
                <a16:creationId xmlns:a16="http://schemas.microsoft.com/office/drawing/2014/main" id="{A0FA52F8-B9FE-B92B-D8D3-02E47A46FA8F}"/>
              </a:ext>
            </a:extLst>
          </p:cNvPr>
          <p:cNvSpPr/>
          <p:nvPr/>
        </p:nvSpPr>
        <p:spPr bwMode="auto">
          <a:xfrm>
            <a:off x="9297211" y="4114483"/>
            <a:ext cx="604861" cy="1551071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3E9338E9-758B-C306-85EC-B605CFDCE43B}"/>
              </a:ext>
            </a:extLst>
          </p:cNvPr>
          <p:cNvSpPr/>
          <p:nvPr/>
        </p:nvSpPr>
        <p:spPr bwMode="auto">
          <a:xfrm>
            <a:off x="7280215" y="4138987"/>
            <a:ext cx="739149" cy="1551071"/>
          </a:xfrm>
          <a:prstGeom prst="bracketPair">
            <a:avLst/>
          </a:prstGeom>
          <a:solidFill>
            <a:srgbClr val="FCFEB9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26">
            <a:extLst>
              <a:ext uri="{FF2B5EF4-FFF2-40B4-BE49-F238E27FC236}">
                <a16:creationId xmlns:a16="http://schemas.microsoft.com/office/drawing/2014/main" id="{E9E168EB-4C43-CC04-9100-009D459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689" y="4001790"/>
            <a:ext cx="1357745" cy="4129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r"/>
            <a:r>
              <a:rPr lang="en-US" sz="21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1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        </a:t>
            </a: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0A4C7FB9-527A-2E40-FAF0-11FF9B3EB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611" y="4015826"/>
            <a:ext cx="1207063" cy="4129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r"/>
            <a:r>
              <a:rPr lang="en-US" sz="21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1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=       </a:t>
            </a:r>
          </a:p>
        </p:txBody>
      </p:sp>
    </p:spTree>
    <p:extLst>
      <p:ext uri="{BB962C8B-B14F-4D97-AF65-F5344CB8AC3E}">
        <p14:creationId xmlns:p14="http://schemas.microsoft.com/office/powerpoint/2010/main" val="201981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6772-89CC-8001-D9D3-EEC2C831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B08D-C576-45CC-7B9C-56E7338F0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792686" cy="4710113"/>
          </a:xfrm>
        </p:spPr>
        <p:txBody>
          <a:bodyPr>
            <a:normAutofit/>
          </a:bodyPr>
          <a:lstStyle/>
          <a:p>
            <a:r>
              <a:rPr lang="en-US" b="1" dirty="0"/>
              <a:t>When no pads exists</a:t>
            </a:r>
          </a:p>
          <a:p>
            <a:pPr lvl="1"/>
            <a:r>
              <a:rPr lang="en-US" b="1" dirty="0">
                <a:solidFill>
                  <a:srgbClr val="0B4B8E"/>
                </a:solidFill>
              </a:rPr>
              <a:t>b</a:t>
            </a:r>
            <a:r>
              <a:rPr lang="en-US" dirty="0"/>
              <a:t> vectors become zero</a:t>
            </a:r>
          </a:p>
          <a:p>
            <a:pPr lvl="1"/>
            <a:r>
              <a:rPr lang="en-US" dirty="0"/>
              <a:t>Solutions of </a:t>
            </a:r>
            <a:r>
              <a:rPr lang="en-US" b="1" dirty="0">
                <a:solidFill>
                  <a:srgbClr val="0B4B8E"/>
                </a:solidFill>
              </a:rPr>
              <a:t>x </a:t>
            </a:r>
            <a:r>
              <a:rPr lang="en-US" dirty="0"/>
              <a:t>and </a:t>
            </a:r>
            <a:r>
              <a:rPr lang="en-US" b="1" dirty="0">
                <a:solidFill>
                  <a:srgbClr val="0B4B8E"/>
                </a:solidFill>
              </a:rPr>
              <a:t>y</a:t>
            </a:r>
            <a:r>
              <a:rPr lang="en-US" dirty="0"/>
              <a:t> degenerate to all zero </a:t>
            </a:r>
          </a:p>
          <a:p>
            <a:pPr lvl="2"/>
            <a:r>
              <a:rPr lang="en-US" dirty="0"/>
              <a:t>trivial solutions</a:t>
            </a:r>
          </a:p>
          <a:p>
            <a:pPr lvl="1"/>
            <a:r>
              <a:rPr lang="en-US" dirty="0"/>
              <a:t>All points lump together – many overlaps</a:t>
            </a:r>
          </a:p>
          <a:p>
            <a:r>
              <a:rPr lang="en-US" b="1" dirty="0"/>
              <a:t>New problem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Quadratic model minimizes wirelength for big netlists, in a numerical way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But ignores that gates have physical size, cannot be on top of each other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Now, we have to fix this</a:t>
            </a:r>
          </a:p>
          <a:p>
            <a:endParaRPr lang="en-US" dirty="0"/>
          </a:p>
        </p:txBody>
      </p:sp>
      <p:pic>
        <p:nvPicPr>
          <p:cNvPr id="4" name="Picture 5" descr="Q">
            <a:extLst>
              <a:ext uri="{FF2B5EF4-FFF2-40B4-BE49-F238E27FC236}">
                <a16:creationId xmlns:a16="http://schemas.microsoft.com/office/drawing/2014/main" id="{C2CCFCC3-2417-66E3-F8DE-000F82C7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30000" contrast="50000"/>
          </a:blip>
          <a:srcRect/>
          <a:stretch>
            <a:fillRect/>
          </a:stretch>
        </p:blipFill>
        <p:spPr bwMode="auto">
          <a:xfrm>
            <a:off x="7777126" y="1567543"/>
            <a:ext cx="3576673" cy="335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692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B4C3-122B-A725-087D-22D14E26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Pads for b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FD28-A6C2-F506-F8B9-454241ACF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https://github.com/limbo018/DREAMPlace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33D74C-BA4B-6790-69F5-1CB34033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8619"/>
            <a:ext cx="3305628" cy="330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nsity Map">
            <a:extLst>
              <a:ext uri="{FF2B5EF4-FFF2-40B4-BE49-F238E27FC236}">
                <a16:creationId xmlns:a16="http://schemas.microsoft.com/office/drawing/2014/main" id="{EC98151F-F7DA-1BDC-BF33-8BBD3B01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86" y="2388619"/>
            <a:ext cx="3305628" cy="330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ic Potential Map">
            <a:extLst>
              <a:ext uri="{FF2B5EF4-FFF2-40B4-BE49-F238E27FC236}">
                <a16:creationId xmlns:a16="http://schemas.microsoft.com/office/drawing/2014/main" id="{31DA3646-4FE9-138F-F700-036D6CD1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71" y="2388618"/>
            <a:ext cx="3305629" cy="330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54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BBFA-83D7-3AE8-DDF0-96978B43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6510-CE09-FFAE-B452-2FAAB16E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Deadline is extended to 11/17 23:59 PM</a:t>
            </a:r>
          </a:p>
          <a:p>
            <a:pPr lvl="1"/>
            <a:r>
              <a:rPr lang="en-US" dirty="0">
                <a:hlinkClick r:id="rId2"/>
              </a:rPr>
              <a:t>https://github.com/tsung-wei-huang/ece5960-physical-design/issues/3</a:t>
            </a:r>
            <a:r>
              <a:rPr lang="en-US" dirty="0"/>
              <a:t> </a:t>
            </a:r>
          </a:p>
          <a:p>
            <a:r>
              <a:rPr lang="en-US" b="1" dirty="0"/>
              <a:t>Checkpoint due on every Wed until 11/17</a:t>
            </a:r>
          </a:p>
          <a:p>
            <a:pPr lvl="1"/>
            <a:r>
              <a:rPr lang="en-US" dirty="0">
                <a:hlinkClick r:id="rId3"/>
              </a:rPr>
              <a:t>https://github.com/tsung-wei-huang/ece5960-physical-design/issues/4</a:t>
            </a:r>
            <a:r>
              <a:rPr lang="en-US" dirty="0"/>
              <a:t> </a:t>
            </a:r>
          </a:p>
          <a:p>
            <a:r>
              <a:rPr lang="en-US" b="1" dirty="0"/>
              <a:t>Implementation details</a:t>
            </a:r>
          </a:p>
          <a:p>
            <a:pPr lvl="1"/>
            <a:r>
              <a:rPr lang="en-US" dirty="0"/>
              <a:t>Slicing tree: parenthesis checking algorithm</a:t>
            </a:r>
          </a:p>
          <a:p>
            <a:pPr lvl="1"/>
            <a:r>
              <a:rPr lang="en-US" dirty="0"/>
              <a:t>Sequence pair: shortest path implementation</a:t>
            </a:r>
          </a:p>
          <a:p>
            <a:pPr lvl="1"/>
            <a:r>
              <a:rPr lang="en-US" dirty="0"/>
              <a:t>Simulated annealing-based optimization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F178-1954-06A6-D021-27A4AE1D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Analytical Placer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5D1A-E03C-EA2F-6BBF-E3AD36948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Write an </a:t>
            </a:r>
            <a:r>
              <a:rPr lang="en-US" b="1" i="1" dirty="0">
                <a:solidFill>
                  <a:srgbClr val="FF0000"/>
                </a:solidFill>
              </a:rPr>
              <a:t>equation</a:t>
            </a:r>
            <a:r>
              <a:rPr lang="en-US" b="1" i="1" dirty="0">
                <a:solidFill>
                  <a:schemeClr val="accent1"/>
                </a:solidFill>
              </a:rPr>
              <a:t> </a:t>
            </a:r>
            <a:r>
              <a:rPr lang="en-US" b="1" dirty="0"/>
              <a:t>whose </a:t>
            </a:r>
            <a:r>
              <a:rPr lang="en-US" b="1" i="1" dirty="0">
                <a:solidFill>
                  <a:srgbClr val="FF0000"/>
                </a:solidFill>
              </a:rPr>
              <a:t>minimum</a:t>
            </a:r>
            <a:r>
              <a:rPr lang="en-US" b="1" i="1" dirty="0">
                <a:solidFill>
                  <a:schemeClr val="accent1"/>
                </a:solidFill>
              </a:rPr>
              <a:t> </a:t>
            </a:r>
            <a:r>
              <a:rPr lang="en-US" b="1" dirty="0"/>
              <a:t>is the placement</a:t>
            </a:r>
          </a:p>
          <a:p>
            <a:pPr lvl="1"/>
            <a:r>
              <a:rPr lang="en-US" dirty="0"/>
              <a:t>If you have a million gates, need a million </a:t>
            </a:r>
            <a:r>
              <a:rPr lang="en-US" b="1" dirty="0">
                <a:solidFill>
                  <a:srgbClr val="0B4B8E"/>
                </a:solidFill>
              </a:rPr>
              <a:t>(xi, </a:t>
            </a:r>
            <a:r>
              <a:rPr lang="en-US" b="1" dirty="0" err="1">
                <a:solidFill>
                  <a:srgbClr val="0B4B8E"/>
                </a:solidFill>
              </a:rPr>
              <a:t>yi</a:t>
            </a:r>
            <a:r>
              <a:rPr lang="en-US" b="1" dirty="0">
                <a:solidFill>
                  <a:srgbClr val="0B4B8E"/>
                </a:solidFill>
              </a:rPr>
              <a:t>)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values as result</a:t>
            </a:r>
          </a:p>
          <a:p>
            <a:pPr lvl="1"/>
            <a:r>
              <a:rPr lang="en-US" dirty="0"/>
              <a:t>Formulate an appropriate </a:t>
            </a:r>
            <a:r>
              <a:rPr lang="en-US" b="1" dirty="0">
                <a:solidFill>
                  <a:srgbClr val="0B4B8E"/>
                </a:solidFill>
              </a:rPr>
              <a:t>cost function</a:t>
            </a:r>
            <a:r>
              <a:rPr lang="en-US" dirty="0"/>
              <a:t> for all the gate-level </a:t>
            </a:r>
            <a:r>
              <a:rPr lang="en-US" b="1" dirty="0">
                <a:solidFill>
                  <a:srgbClr val="0B4B8E"/>
                </a:solidFill>
              </a:rPr>
              <a:t>(xi, </a:t>
            </a:r>
            <a:r>
              <a:rPr lang="en-US" b="1" dirty="0" err="1">
                <a:solidFill>
                  <a:srgbClr val="0B4B8E"/>
                </a:solidFill>
              </a:rPr>
              <a:t>yi</a:t>
            </a:r>
            <a:r>
              <a:rPr lang="en-US" b="1" dirty="0">
                <a:solidFill>
                  <a:srgbClr val="0B4B8E"/>
                </a:solidFill>
              </a:rPr>
              <a:t>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</a:t>
            </a:r>
            <a:r>
              <a:rPr lang="en-US" b="1" dirty="0">
                <a:solidFill>
                  <a:srgbClr val="0B4B8E"/>
                </a:solidFill>
              </a:rPr>
              <a:t>F( x</a:t>
            </a:r>
            <a:r>
              <a:rPr lang="en-US" b="1" baseline="-25000" dirty="0">
                <a:solidFill>
                  <a:srgbClr val="0B4B8E"/>
                </a:solidFill>
              </a:rPr>
              <a:t>1</a:t>
            </a:r>
            <a:r>
              <a:rPr lang="en-US" b="1" dirty="0">
                <a:solidFill>
                  <a:srgbClr val="0B4B8E"/>
                </a:solidFill>
              </a:rPr>
              <a:t>, x</a:t>
            </a:r>
            <a:r>
              <a:rPr lang="en-US" b="1" baseline="-25000" dirty="0">
                <a:solidFill>
                  <a:srgbClr val="0B4B8E"/>
                </a:solidFill>
              </a:rPr>
              <a:t>2</a:t>
            </a:r>
            <a:r>
              <a:rPr lang="en-US" b="1" dirty="0">
                <a:solidFill>
                  <a:srgbClr val="0B4B8E"/>
                </a:solidFill>
              </a:rPr>
              <a:t>, … x</a:t>
            </a:r>
            <a:r>
              <a:rPr lang="en-US" b="1" baseline="-25000" dirty="0">
                <a:solidFill>
                  <a:srgbClr val="0B4B8E"/>
                </a:solidFill>
              </a:rPr>
              <a:t>1M</a:t>
            </a:r>
            <a:r>
              <a:rPr lang="en-US" b="1" dirty="0">
                <a:solidFill>
                  <a:srgbClr val="0B4B8E"/>
                </a:solidFill>
              </a:rPr>
              <a:t>, y</a:t>
            </a:r>
            <a:r>
              <a:rPr lang="en-US" b="1" baseline="-25000" dirty="0">
                <a:solidFill>
                  <a:srgbClr val="0B4B8E"/>
                </a:solidFill>
              </a:rPr>
              <a:t>1</a:t>
            </a:r>
            <a:r>
              <a:rPr lang="en-US" b="1" dirty="0">
                <a:solidFill>
                  <a:srgbClr val="0B4B8E"/>
                </a:solidFill>
              </a:rPr>
              <a:t>, y</a:t>
            </a:r>
            <a:r>
              <a:rPr lang="en-US" b="1" baseline="-25000" dirty="0">
                <a:solidFill>
                  <a:srgbClr val="0B4B8E"/>
                </a:solidFill>
              </a:rPr>
              <a:t>2</a:t>
            </a:r>
            <a:r>
              <a:rPr lang="en-US" b="1" dirty="0">
                <a:solidFill>
                  <a:srgbClr val="0B4B8E"/>
                </a:solidFill>
              </a:rPr>
              <a:t>, … y</a:t>
            </a:r>
            <a:r>
              <a:rPr lang="en-US" b="1" baseline="-25000" dirty="0">
                <a:solidFill>
                  <a:srgbClr val="0B4B8E"/>
                </a:solidFill>
              </a:rPr>
              <a:t>1M</a:t>
            </a:r>
            <a:r>
              <a:rPr lang="en-US" b="1" dirty="0">
                <a:solidFill>
                  <a:srgbClr val="0B4B8E"/>
                </a:solidFill>
              </a:rPr>
              <a:t>)</a:t>
            </a:r>
            <a:endParaRPr lang="en-US" dirty="0">
              <a:solidFill>
                <a:srgbClr val="0B4B8E"/>
              </a:solidFill>
            </a:endParaRPr>
          </a:p>
          <a:p>
            <a:pPr lvl="1"/>
            <a:r>
              <a:rPr lang="en-US" dirty="0"/>
              <a:t>Solve analytically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for </a:t>
            </a:r>
            <a:r>
              <a:rPr lang="en-US" b="1" dirty="0">
                <a:solidFill>
                  <a:srgbClr val="0B4B8E"/>
                </a:solidFill>
              </a:rPr>
              <a:t>X*=(x</a:t>
            </a:r>
            <a:r>
              <a:rPr lang="en-US" b="1" baseline="-25000" dirty="0">
                <a:solidFill>
                  <a:srgbClr val="0B4B8E"/>
                </a:solidFill>
              </a:rPr>
              <a:t>1</a:t>
            </a:r>
            <a:r>
              <a:rPr lang="en-US" b="1" dirty="0">
                <a:solidFill>
                  <a:srgbClr val="0B4B8E"/>
                </a:solidFill>
              </a:rPr>
              <a:t>, x</a:t>
            </a:r>
            <a:r>
              <a:rPr lang="en-US" b="1" baseline="-25000" dirty="0">
                <a:solidFill>
                  <a:srgbClr val="0B4B8E"/>
                </a:solidFill>
              </a:rPr>
              <a:t>2</a:t>
            </a:r>
            <a:r>
              <a:rPr lang="en-US" b="1" dirty="0">
                <a:solidFill>
                  <a:srgbClr val="0B4B8E"/>
                </a:solidFill>
              </a:rPr>
              <a:t>, … x</a:t>
            </a:r>
            <a:r>
              <a:rPr lang="en-US" b="1" baseline="-25000" dirty="0">
                <a:solidFill>
                  <a:srgbClr val="0B4B8E"/>
                </a:solidFill>
              </a:rPr>
              <a:t>1M</a:t>
            </a:r>
            <a:r>
              <a:rPr lang="en-US" b="1" dirty="0">
                <a:solidFill>
                  <a:srgbClr val="0B4B8E"/>
                </a:solidFill>
              </a:rPr>
              <a:t>)</a:t>
            </a:r>
            <a:r>
              <a:rPr lang="en-US" dirty="0">
                <a:solidFill>
                  <a:srgbClr val="0B4B8E"/>
                </a:solidFill>
              </a:rPr>
              <a:t>, </a:t>
            </a:r>
            <a:r>
              <a:rPr lang="en-US" b="1" dirty="0">
                <a:solidFill>
                  <a:srgbClr val="0B4B8E"/>
                </a:solidFill>
              </a:rPr>
              <a:t>Y*=(y</a:t>
            </a:r>
            <a:r>
              <a:rPr lang="en-US" b="1" baseline="-25000" dirty="0">
                <a:solidFill>
                  <a:srgbClr val="0B4B8E"/>
                </a:solidFill>
              </a:rPr>
              <a:t>1</a:t>
            </a:r>
            <a:r>
              <a:rPr lang="en-US" b="1" dirty="0">
                <a:solidFill>
                  <a:srgbClr val="0B4B8E"/>
                </a:solidFill>
              </a:rPr>
              <a:t>, y</a:t>
            </a:r>
            <a:r>
              <a:rPr lang="en-US" b="1" baseline="-25000" dirty="0">
                <a:solidFill>
                  <a:srgbClr val="0B4B8E"/>
                </a:solidFill>
              </a:rPr>
              <a:t>2</a:t>
            </a:r>
            <a:r>
              <a:rPr lang="en-US" b="1" dirty="0">
                <a:solidFill>
                  <a:srgbClr val="0B4B8E"/>
                </a:solidFill>
              </a:rPr>
              <a:t>, … y</a:t>
            </a:r>
            <a:r>
              <a:rPr lang="en-US" b="1" baseline="-25000" dirty="0">
                <a:solidFill>
                  <a:srgbClr val="0B4B8E"/>
                </a:solidFill>
              </a:rPr>
              <a:t>1M</a:t>
            </a:r>
            <a:r>
              <a:rPr lang="en-US" b="1" dirty="0">
                <a:solidFill>
                  <a:srgbClr val="0B4B8E"/>
                </a:solidFill>
              </a:rPr>
              <a:t>)</a:t>
            </a:r>
            <a:r>
              <a:rPr lang="en-US" dirty="0"/>
              <a:t> to minimize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b="1" dirty="0">
                <a:solidFill>
                  <a:srgbClr val="0B4B8E"/>
                </a:solidFill>
              </a:rPr>
              <a:t>F( )</a:t>
            </a:r>
            <a:endParaRPr lang="en-US" b="1" dirty="0">
              <a:solidFill>
                <a:srgbClr val="3333CC"/>
              </a:solidFill>
            </a:endParaRPr>
          </a:p>
          <a:p>
            <a:pPr lvl="1"/>
            <a:r>
              <a:rPr lang="en-US" dirty="0"/>
              <a:t>The resulting values of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0B4B8E"/>
                </a:solidFill>
              </a:rPr>
              <a:t>X*, Y*</a:t>
            </a:r>
            <a:r>
              <a:rPr lang="en-US" dirty="0"/>
              <a:t> give you the placement of all 1M gates</a:t>
            </a:r>
          </a:p>
          <a:p>
            <a:r>
              <a:rPr lang="en-US" b="1" dirty="0"/>
              <a:t>This sounds sort of crazy… but it works </a:t>
            </a:r>
            <a:r>
              <a:rPr lang="en-US" b="1" dirty="0">
                <a:solidFill>
                  <a:srgbClr val="FF0000"/>
                </a:solidFill>
              </a:rPr>
              <a:t>great</a:t>
            </a:r>
          </a:p>
          <a:p>
            <a:pPr lvl="1"/>
            <a:r>
              <a:rPr lang="en-US" dirty="0"/>
              <a:t>All modern placers for big ASICs and SOCs are “analytical”</a:t>
            </a:r>
          </a:p>
          <a:p>
            <a:pPr lvl="1"/>
            <a:r>
              <a:rPr lang="en-US" dirty="0"/>
              <a:t>Big trick is write the wirelength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in mathematically “friendly” form we can optimize</a:t>
            </a:r>
          </a:p>
        </p:txBody>
      </p:sp>
    </p:spTree>
    <p:extLst>
      <p:ext uri="{BB962C8B-B14F-4D97-AF65-F5344CB8AC3E}">
        <p14:creationId xmlns:p14="http://schemas.microsoft.com/office/powerpoint/2010/main" val="70930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779E-7945-9F53-C092-4F9D5C7A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Quadratic Wirelength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6451-C535-7057-2563-A6A00EF6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optimize squared length of “distance” line between points: </a:t>
            </a:r>
            <a:r>
              <a:rPr lang="en-US" b="1" dirty="0">
                <a:solidFill>
                  <a:srgbClr val="0B4B8E"/>
                </a:solidFill>
              </a:rPr>
              <a:t>(x1-x2)</a:t>
            </a:r>
            <a:r>
              <a:rPr lang="en-US" b="1" baseline="30000" dirty="0">
                <a:solidFill>
                  <a:srgbClr val="0B4B8E"/>
                </a:solidFill>
              </a:rPr>
              <a:t>2</a:t>
            </a:r>
            <a:r>
              <a:rPr lang="en-US" b="1" dirty="0">
                <a:solidFill>
                  <a:srgbClr val="0B4B8E"/>
                </a:solidFill>
              </a:rPr>
              <a:t> + (y1-y2)</a:t>
            </a:r>
            <a:r>
              <a:rPr lang="en-US" b="1" baseline="30000" dirty="0">
                <a:solidFill>
                  <a:srgbClr val="0B4B8E"/>
                </a:solidFill>
              </a:rPr>
              <a:t>2</a:t>
            </a:r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2E0DAF-3E7B-6A4A-4E43-0EDB4B1BE042}"/>
              </a:ext>
            </a:extLst>
          </p:cNvPr>
          <p:cNvGrpSpPr/>
          <p:nvPr/>
        </p:nvGrpSpPr>
        <p:grpSpPr>
          <a:xfrm>
            <a:off x="2384713" y="2701699"/>
            <a:ext cx="8392144" cy="3389077"/>
            <a:chOff x="1339720" y="2076451"/>
            <a:chExt cx="6678914" cy="269720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7CFD773-4038-C548-A25F-AD03D865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780" y="2569510"/>
              <a:ext cx="1778000" cy="1905000"/>
            </a:xfrm>
            <a:prstGeom prst="rect">
              <a:avLst/>
            </a:prstGeom>
            <a:noFill/>
            <a:ln w="12700">
              <a:solidFill>
                <a:srgbClr val="CF0E3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0AF49192-300B-0E5B-3BBB-7E83CEF6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6530" y="2569510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E44C84D9-EBBE-511C-7618-F8AEBEF73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630" y="2569510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58BAA679-9CC5-FF92-EEA4-6D976335C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0930" y="2569510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1B37F2D6-DBE6-7CBE-EF01-CED31A01A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4830" y="2569510"/>
              <a:ext cx="0" cy="191770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4ED5446-0196-BAAD-D76C-07C93387A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6080" y="2880660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EE8647DD-2E4F-F7D7-212A-275985A224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3380" y="3198160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FE38A872-7EB9-5336-6437-DF99D6715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3380" y="3528360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30A9BF7-1C56-EE56-CF07-7C63C5FD00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38780" y="3858560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DF030546-20A3-5113-4563-2D536672B4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51480" y="4176060"/>
              <a:ext cx="1790700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24963725-9D36-1F83-F76C-AB72FFD3F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843" y="4506260"/>
              <a:ext cx="2015694" cy="26739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x=    0     1      2      3      4</a:t>
              </a:r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5C24A3C6-076C-0030-F749-300B30B75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720" y="2499660"/>
              <a:ext cx="413346" cy="19358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y=5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r" defTabSz="914400" eaLnBrk="1" fontAlgn="auto" latinLnBrk="0" hangingPunct="1">
                <a:lnSpc>
                  <a:spcPct val="13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1498E08-7C84-1D1F-385A-AED33760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830" y="2969560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2B152A0-81F5-DF26-311E-16F04F0B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730" y="3947460"/>
              <a:ext cx="204788" cy="141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8"/>
                </a:cxn>
                <a:cxn ang="0">
                  <a:pos x="88" y="88"/>
                </a:cxn>
                <a:cxn ang="0">
                  <a:pos x="120" y="72"/>
                </a:cxn>
                <a:cxn ang="0">
                  <a:pos x="128" y="40"/>
                </a:cxn>
                <a:cxn ang="0">
                  <a:pos x="120" y="1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129" h="89">
                  <a:moveTo>
                    <a:pt x="0" y="0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120" y="72"/>
                  </a:lnTo>
                  <a:lnTo>
                    <a:pt x="128" y="4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solidFill>
              <a:srgbClr val="081D58"/>
            </a:solidFill>
            <a:ln w="12700" cap="rnd" cmpd="sng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24F39-0CB8-5140-15CC-964A05BEC2F0}"/>
                </a:ext>
              </a:extLst>
            </p:cNvPr>
            <p:cNvSpPr txBox="1"/>
            <p:nvPr/>
          </p:nvSpPr>
          <p:spPr>
            <a:xfrm>
              <a:off x="1725705" y="2173941"/>
              <a:ext cx="1446502" cy="293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A “</a:t>
              </a:r>
              <a:r>
                <a:rPr lang="en-US" sz="18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2-point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net”</a:t>
              </a:r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DF61D449-C29E-407B-9C6C-9413E84FD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810" y="3043517"/>
              <a:ext cx="580840" cy="956984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82720494-89FF-A847-EB7E-873DD1489AA8}"/>
                </a:ext>
              </a:extLst>
            </p:cNvPr>
            <p:cNvSpPr/>
            <p:nvPr/>
          </p:nvSpPr>
          <p:spPr bwMode="auto">
            <a:xfrm>
              <a:off x="4019177" y="2076451"/>
              <a:ext cx="3600937" cy="967066"/>
            </a:xfrm>
            <a:prstGeom prst="wedgeRectCallout">
              <a:avLst>
                <a:gd name="adj1" fmla="val -87422"/>
                <a:gd name="adj2" fmla="val 80890"/>
              </a:avLst>
            </a:prstGeom>
            <a:solidFill>
              <a:srgbClr val="FCFE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Quadratic</a:t>
              </a:r>
              <a:r>
                <a:rPr kumimoji="0" lang="en-US" sz="2400" b="1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wirelength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baseline="0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2400" b="1" baseline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(3-1)</a:t>
              </a:r>
              <a:r>
                <a:rPr lang="en-US" sz="2400" b="1" baseline="300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baseline="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+ (4-1)</a:t>
              </a:r>
              <a:r>
                <a:rPr lang="en-US" sz="2400" b="1" baseline="300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24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kumimoji="0" lang="en-US" sz="2400" b="1" u="none" strike="noStrike" cap="none" normalizeH="0" dirty="0">
                <a:ln>
                  <a:noFill/>
                </a:ln>
                <a:solidFill>
                  <a:srgbClr val="0B4B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DF139B-7E86-3C3C-5E1E-9ED5F1B77061}"/>
                </a:ext>
              </a:extLst>
            </p:cNvPr>
            <p:cNvSpPr txBox="1"/>
            <p:nvPr/>
          </p:nvSpPr>
          <p:spPr>
            <a:xfrm>
              <a:off x="4057650" y="3886200"/>
              <a:ext cx="3960984" cy="56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For k-point net, we use the clique model (complete graph for each net)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44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BCD-8A6B-1D99-C91F-8A8727A2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Quadratic Placement Formulation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904C3B-C907-7D3C-6C32-6A10E37A7DBB}"/>
              </a:ext>
            </a:extLst>
          </p:cNvPr>
          <p:cNvGrpSpPr/>
          <p:nvPr/>
        </p:nvGrpSpPr>
        <p:grpSpPr>
          <a:xfrm>
            <a:off x="836348" y="1784411"/>
            <a:ext cx="10517452" cy="4009070"/>
            <a:chOff x="-6409" y="804863"/>
            <a:chExt cx="8921909" cy="3400877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0E2115EA-3C8A-6D9B-8F10-CF51038F5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958850"/>
              <a:ext cx="2324100" cy="2171700"/>
            </a:xfrm>
            <a:prstGeom prst="rect">
              <a:avLst/>
            </a:prstGeom>
            <a:noFill/>
            <a:ln w="12700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089C3D3-729E-A39A-9690-4732E335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2990850"/>
              <a:ext cx="225425" cy="223838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2D999E3E-C368-22D7-6725-26AA53D01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" y="855663"/>
              <a:ext cx="225425" cy="223837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04B4D116-B6A8-4D46-26DD-0635CDE8E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250" y="1439863"/>
              <a:ext cx="349250" cy="4476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0FB2F3F9-CB46-69D8-A949-8E7C7A63A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9375" y="1408113"/>
              <a:ext cx="365125" cy="0"/>
            </a:xfrm>
            <a:prstGeom prst="line">
              <a:avLst/>
            </a:prstGeom>
            <a:noFill/>
            <a:ln w="7620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03A36B2-16DA-4DCB-0DB6-BF8F9BDCE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125" y="1028700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EA38413B-4C3E-3B22-1AC8-AFA9F3550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0" y="1885950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26A675F7-017E-3643-2695-8AC4DE36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1073150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8AFAD14-F9D2-6524-349C-1C94FF5E7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700" y="1192213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4B822BDB-9E90-1F73-B65C-286C12DB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738" y="1339850"/>
              <a:ext cx="134937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C0EE7E61-A030-5974-5562-43DAF0CAF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1323975"/>
              <a:ext cx="134937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8BBA072B-DA67-550F-A685-058A41723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1865313"/>
              <a:ext cx="134938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F5DD5421-F13B-D101-F54E-5D85BD308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988" y="1898650"/>
              <a:ext cx="134937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95DACA9-137E-A631-A2A7-C1D6110C7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2749" y="1050345"/>
              <a:ext cx="311150" cy="296863"/>
            </a:xfrm>
            <a:prstGeom prst="line">
              <a:avLst/>
            </a:prstGeom>
            <a:noFill/>
            <a:ln w="76200" cmpd="sng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4CC014EC-B110-BE2F-A1C6-8D84F30CA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65300" y="1430338"/>
              <a:ext cx="1279525" cy="1566862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C5A27AEC-4950-501B-5C91-7A9860ED1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75" y="2955925"/>
              <a:ext cx="601041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(1,0)</a:t>
              </a: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1648969B-E084-D664-A2BB-178BD2754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04863"/>
              <a:ext cx="660873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(0, 1)</a:t>
              </a: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F0958F7B-8537-F447-37A6-10C848397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213" y="3024188"/>
              <a:ext cx="225425" cy="223837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DC62658-4007-6F96-595D-A13A9B6872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2163" y="2005013"/>
              <a:ext cx="381000" cy="1041400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C5CB9B3E-9BAF-78B2-61DC-ECDF26EA5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5" y="3230563"/>
              <a:ext cx="781898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(0.5,0)</a:t>
              </a:r>
            </a:p>
          </p:txBody>
        </p:sp>
        <p:sp>
          <p:nvSpPr>
            <p:cNvPr id="24" name="Oval 35">
              <a:extLst>
                <a:ext uri="{FF2B5EF4-FFF2-40B4-BE49-F238E27FC236}">
                  <a16:creationId xmlns:a16="http://schemas.microsoft.com/office/drawing/2014/main" id="{70A10A9C-A4EF-BB1E-8615-BF5DD4DB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650" y="1339850"/>
              <a:ext cx="134938" cy="136525"/>
            </a:xfrm>
            <a:prstGeom prst="ellipse">
              <a:avLst/>
            </a:prstGeom>
            <a:solidFill>
              <a:srgbClr val="006B6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36">
              <a:extLst>
                <a:ext uri="{FF2B5EF4-FFF2-40B4-BE49-F238E27FC236}">
                  <a16:creationId xmlns:a16="http://schemas.microsoft.com/office/drawing/2014/main" id="{5F764F69-2DBD-E7AB-64AA-5A168FBF2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1819275"/>
              <a:ext cx="276045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D1B69ED0-07B0-9F7E-742A-BB5634217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5638" y="1379538"/>
              <a:ext cx="433387" cy="412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D39B6ECC-80C9-9564-906F-EAE18A09A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713" y="1949450"/>
              <a:ext cx="484187" cy="1746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61A6D089-FDCA-FC9C-88B7-F4AAAE162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6425" y="1481138"/>
              <a:ext cx="515938" cy="4318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E5B3BD00-D40E-5C27-A538-5D8D672E66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2763" y="1474788"/>
              <a:ext cx="73025" cy="36195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E3DECE3E-CC92-DEE0-412D-4110092477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0625" y="1506538"/>
              <a:ext cx="41275" cy="347662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A54D98A0-194D-F0C2-9951-602102DA9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475" y="873125"/>
              <a:ext cx="225425" cy="223838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730A9031-F232-F28A-DF6F-42D227A9F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822325"/>
              <a:ext cx="601041" cy="337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(1,1)</a:t>
              </a:r>
            </a:p>
          </p:txBody>
        </p:sp>
        <p:sp>
          <p:nvSpPr>
            <p:cNvPr id="33" name="Line 44">
              <a:extLst>
                <a:ext uri="{FF2B5EF4-FFF2-40B4-BE49-F238E27FC236}">
                  <a16:creationId xmlns:a16="http://schemas.microsoft.com/office/drawing/2014/main" id="{394219F0-29B9-2541-6267-68A2A7FFA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0625" y="1100138"/>
              <a:ext cx="617538" cy="228600"/>
            </a:xfrm>
            <a:prstGeom prst="line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343532-CE14-076C-644C-1B2A66EB253B}"/>
                </a:ext>
              </a:extLst>
            </p:cNvPr>
            <p:cNvGrpSpPr/>
            <p:nvPr/>
          </p:nvGrpSpPr>
          <p:grpSpPr>
            <a:xfrm>
              <a:off x="3687291" y="982680"/>
              <a:ext cx="2197043" cy="1354064"/>
              <a:chOff x="3687291" y="982680"/>
              <a:chExt cx="2197043" cy="1354064"/>
            </a:xfrm>
          </p:grpSpPr>
          <p:sp>
            <p:nvSpPr>
              <p:cNvPr id="35" name="Rectangle 23">
                <a:extLst>
                  <a:ext uri="{FF2B5EF4-FFF2-40B4-BE49-F238E27FC236}">
                    <a16:creationId xmlns:a16="http://schemas.microsoft.com/office/drawing/2014/main" id="{0E3DEC43-16FC-1F19-CBDB-990DD906E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7291" y="1131603"/>
                <a:ext cx="519452" cy="3111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</a:p>
            </p:txBody>
          </p:sp>
          <p:sp>
            <p:nvSpPr>
              <p:cNvPr id="36" name="Double Bracket 35">
                <a:extLst>
                  <a:ext uri="{FF2B5EF4-FFF2-40B4-BE49-F238E27FC236}">
                    <a16:creationId xmlns:a16="http://schemas.microsoft.com/office/drawing/2014/main" id="{DDA0D88C-5EAE-1CC9-13DA-9B6EAD90657C}"/>
                  </a:ext>
                </a:extLst>
              </p:cNvPr>
              <p:cNvSpPr/>
              <p:nvPr/>
            </p:nvSpPr>
            <p:spPr bwMode="auto">
              <a:xfrm>
                <a:off x="4348596" y="1035351"/>
                <a:ext cx="1535738" cy="1301393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 Box 52">
                <a:extLst>
                  <a:ext uri="{FF2B5EF4-FFF2-40B4-BE49-F238E27FC236}">
                    <a16:creationId xmlns:a16="http://schemas.microsoft.com/office/drawing/2014/main" id="{05537783-C12A-B642-FB18-366EAC9AE1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3914" y="982680"/>
                <a:ext cx="1299917" cy="13119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0  1 10 0 0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1  0  1  1 1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10 1  0  1 0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0  1  1  0 1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0  1  0  1 0 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F103A1-91A1-C730-A6FF-53F800844FF2}"/>
                </a:ext>
              </a:extLst>
            </p:cNvPr>
            <p:cNvSpPr txBox="1"/>
            <p:nvPr/>
          </p:nvSpPr>
          <p:spPr>
            <a:xfrm>
              <a:off x="261692" y="3657460"/>
              <a:ext cx="3882559" cy="548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All wire weights = 1 </a:t>
              </a:r>
              <a:r>
                <a:rPr lang="en-US" sz="1800" i="1" dirty="0">
                  <a:latin typeface="Arial" panose="020B0604020202020204" pitchFamily="34" charset="0"/>
                  <a:cs typeface="Arial" panose="020B0604020202020204" pitchFamily="34" charset="0"/>
                </a:rPr>
                <a:t>except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two highlighted:</a:t>
              </a:r>
            </a:p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gate1</a:t>
              </a:r>
              <a:r>
                <a:rPr lang="en-US" sz="18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gate1</a:t>
              </a:r>
              <a:r>
                <a:rPr lang="en-US" sz="18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gate2</a:t>
              </a:r>
            </a:p>
          </p:txBody>
        </p:sp>
        <p:sp>
          <p:nvSpPr>
            <p:cNvPr id="39" name="Rectangular Callout 38">
              <a:extLst>
                <a:ext uri="{FF2B5EF4-FFF2-40B4-BE49-F238E27FC236}">
                  <a16:creationId xmlns:a16="http://schemas.microsoft.com/office/drawing/2014/main" id="{E802E307-7D4D-56C6-5C6A-F9BADF3DB5E3}"/>
                </a:ext>
              </a:extLst>
            </p:cNvPr>
            <p:cNvSpPr/>
            <p:nvPr/>
          </p:nvSpPr>
          <p:spPr bwMode="auto">
            <a:xfrm>
              <a:off x="-6409" y="1706215"/>
              <a:ext cx="1340532" cy="423346"/>
            </a:xfrm>
            <a:prstGeom prst="wedgeRectCallout">
              <a:avLst>
                <a:gd name="adj1" fmla="val 31320"/>
                <a:gd name="adj2" fmla="val -170834"/>
              </a:avLst>
            </a:prstGeom>
            <a:solidFill>
              <a:srgbClr val="FCFE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Weight=10</a:t>
              </a:r>
            </a:p>
          </p:txBody>
        </p:sp>
        <p:sp>
          <p:nvSpPr>
            <p:cNvPr id="40" name="Rectangular Callout 39">
              <a:extLst>
                <a:ext uri="{FF2B5EF4-FFF2-40B4-BE49-F238E27FC236}">
                  <a16:creationId xmlns:a16="http://schemas.microsoft.com/office/drawing/2014/main" id="{0A292615-CBA7-4239-A0EE-E9DCE69AF70E}"/>
                </a:ext>
              </a:extLst>
            </p:cNvPr>
            <p:cNvSpPr/>
            <p:nvPr/>
          </p:nvSpPr>
          <p:spPr bwMode="auto">
            <a:xfrm>
              <a:off x="184470" y="2391005"/>
              <a:ext cx="1340532" cy="423346"/>
            </a:xfrm>
            <a:prstGeom prst="wedgeRectCallout">
              <a:avLst>
                <a:gd name="adj1" fmla="val 54287"/>
                <a:gd name="adj2" fmla="val -273865"/>
              </a:avLst>
            </a:prstGeom>
            <a:solidFill>
              <a:srgbClr val="FCFE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Weight=10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3409DA4-86B2-8F96-A41C-0F53E508FC2D}"/>
                </a:ext>
              </a:extLst>
            </p:cNvPr>
            <p:cNvGrpSpPr/>
            <p:nvPr/>
          </p:nvGrpSpPr>
          <p:grpSpPr>
            <a:xfrm>
              <a:off x="6058198" y="939997"/>
              <a:ext cx="2857302" cy="1446849"/>
              <a:chOff x="6058198" y="939997"/>
              <a:chExt cx="2857302" cy="1446849"/>
            </a:xfrm>
          </p:grpSpPr>
          <p:sp>
            <p:nvSpPr>
              <p:cNvPr id="42" name="Double Bracket 41">
                <a:extLst>
                  <a:ext uri="{FF2B5EF4-FFF2-40B4-BE49-F238E27FC236}">
                    <a16:creationId xmlns:a16="http://schemas.microsoft.com/office/drawing/2014/main" id="{092C99DF-DC53-3E22-886B-E3E55676858A}"/>
                  </a:ext>
                </a:extLst>
              </p:cNvPr>
              <p:cNvSpPr/>
              <p:nvPr/>
            </p:nvSpPr>
            <p:spPr bwMode="auto">
              <a:xfrm>
                <a:off x="6749116" y="1012640"/>
                <a:ext cx="2166384" cy="1341423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26">
                <a:extLst>
                  <a:ext uri="{FF2B5EF4-FFF2-40B4-BE49-F238E27FC236}">
                    <a16:creationId xmlns:a16="http://schemas.microsoft.com/office/drawing/2014/main" id="{620D4E13-6400-FF92-57DE-FBA1BA6B3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8198" y="1072871"/>
                <a:ext cx="519452" cy="3111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srgbClr val="3333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</a:p>
            </p:txBody>
          </p: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7A601110-0FDC-434E-697A-0A7DE1EF2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9852" y="939997"/>
                <a:ext cx="2342973" cy="14468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21  -1  -10   0   0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-1   4    -1  -1 -1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-10  -1   13  -1  0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0  -1    -1   4 -1</a:t>
                </a:r>
              </a:p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0  -1     0  -1  3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47A082B-886E-AA5E-6341-088C2630CCE7}"/>
                </a:ext>
              </a:extLst>
            </p:cNvPr>
            <p:cNvGrpSpPr/>
            <p:nvPr/>
          </p:nvGrpSpPr>
          <p:grpSpPr>
            <a:xfrm>
              <a:off x="4846645" y="2685856"/>
              <a:ext cx="2837361" cy="1458756"/>
              <a:chOff x="4846645" y="2685856"/>
              <a:chExt cx="2837361" cy="1458756"/>
            </a:xfrm>
          </p:grpSpPr>
          <p:sp>
            <p:nvSpPr>
              <p:cNvPr id="46" name="Double Bracket 45">
                <a:extLst>
                  <a:ext uri="{FF2B5EF4-FFF2-40B4-BE49-F238E27FC236}">
                    <a16:creationId xmlns:a16="http://schemas.microsoft.com/office/drawing/2014/main" id="{A0FA52F8-B9FE-B92B-D8D3-02E47A46FA8F}"/>
                  </a:ext>
                </a:extLst>
              </p:cNvPr>
              <p:cNvSpPr/>
              <p:nvPr/>
            </p:nvSpPr>
            <p:spPr bwMode="auto">
              <a:xfrm>
                <a:off x="7170905" y="2781453"/>
                <a:ext cx="513101" cy="1315767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Double Bracket 46">
                <a:extLst>
                  <a:ext uri="{FF2B5EF4-FFF2-40B4-BE49-F238E27FC236}">
                    <a16:creationId xmlns:a16="http://schemas.microsoft.com/office/drawing/2014/main" id="{3E9338E9-758B-C306-85EC-B605CFDCE43B}"/>
                  </a:ext>
                </a:extLst>
              </p:cNvPr>
              <p:cNvSpPr/>
              <p:nvPr/>
            </p:nvSpPr>
            <p:spPr bwMode="auto">
              <a:xfrm>
                <a:off x="5459896" y="2802240"/>
                <a:ext cx="627017" cy="1315767"/>
              </a:xfrm>
              <a:prstGeom prst="bracketPair">
                <a:avLst/>
              </a:prstGeom>
              <a:solidFill>
                <a:srgbClr val="FCFEB9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tangle 26">
                <a:extLst>
                  <a:ext uri="{FF2B5EF4-FFF2-40B4-BE49-F238E27FC236}">
                    <a16:creationId xmlns:a16="http://schemas.microsoft.com/office/drawing/2014/main" id="{E9E168EB-4C43-CC04-9100-009D459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645" y="2685856"/>
                <a:ext cx="1150408" cy="14468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100" b="1" dirty="0" err="1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100" b="1" baseline="-25000" dirty="0" err="1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=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1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1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0.5</a:t>
                </a:r>
              </a:p>
            </p:txBody>
          </p:sp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0A4C7FB9-527A-2E40-FAF0-11FF9B3EB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7612" y="2697763"/>
                <a:ext cx="1021227" cy="14468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100" b="1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100" b="1" baseline="-25000" dirty="0">
                    <a:solidFill>
                      <a:srgbClr val="0B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=   10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1</a:t>
                </a:r>
              </a:p>
              <a:p>
                <a:pPr algn="r"/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63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D786-72B1-6ABC-8481-781311AA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Quadratic Placement Result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CFC7F4-331E-7589-CC0F-FBB9C41CEEAC}"/>
              </a:ext>
            </a:extLst>
          </p:cNvPr>
          <p:cNvGrpSpPr/>
          <p:nvPr/>
        </p:nvGrpSpPr>
        <p:grpSpPr>
          <a:xfrm>
            <a:off x="838200" y="1402984"/>
            <a:ext cx="10843881" cy="5184251"/>
            <a:chOff x="217993" y="939800"/>
            <a:chExt cx="8288139" cy="3962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3C2EB1-F69E-56A0-6E76-BC3BC0C5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993" y="1696420"/>
              <a:ext cx="3481540" cy="2449159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2F17273F-9687-086C-786B-820129BBE812}"/>
                </a:ext>
              </a:extLst>
            </p:cNvPr>
            <p:cNvSpPr/>
            <p:nvPr/>
          </p:nvSpPr>
          <p:spPr bwMode="auto">
            <a:xfrm>
              <a:off x="3794572" y="2450278"/>
              <a:ext cx="564434" cy="545219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5AF5CE-B083-417A-BBD9-2B684070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100" y="939800"/>
              <a:ext cx="4277032" cy="3962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0E554F-9DF6-FDB2-6C63-1914265361FE}"/>
              </a:ext>
            </a:extLst>
          </p:cNvPr>
          <p:cNvSpPr txBox="1"/>
          <p:nvPr/>
        </p:nvSpPr>
        <p:spPr>
          <a:xfrm>
            <a:off x="838200" y="1645204"/>
            <a:ext cx="455511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Placement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Solving a linear system</a:t>
            </a:r>
          </a:p>
        </p:txBody>
      </p:sp>
    </p:spTree>
    <p:extLst>
      <p:ext uri="{BB962C8B-B14F-4D97-AF65-F5344CB8AC3E}">
        <p14:creationId xmlns:p14="http://schemas.microsoft.com/office/powerpoint/2010/main" val="41663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40CA-377E-E9F4-9F58-BE221805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is Matrix 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35BB-7A5C-A62D-1418-0BE493D25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2159353"/>
          </a:xfrm>
        </p:spPr>
        <p:txBody>
          <a:bodyPr/>
          <a:lstStyle/>
          <a:p>
            <a:r>
              <a:rPr lang="en-US" b="1" dirty="0"/>
              <a:t>Surprisingly simple recipe to build the required </a:t>
            </a:r>
            <a:r>
              <a:rPr lang="en-US" b="1" dirty="0">
                <a:solidFill>
                  <a:srgbClr val="0B4B8E"/>
                </a:solidFill>
              </a:rPr>
              <a:t>A</a:t>
            </a:r>
            <a:r>
              <a:rPr lang="en-US" b="1" dirty="0"/>
              <a:t> matrix</a:t>
            </a:r>
          </a:p>
          <a:p>
            <a:pPr lvl="1"/>
            <a:r>
              <a:rPr lang="en-US" dirty="0"/>
              <a:t>First, build the </a:t>
            </a:r>
            <a:r>
              <a:rPr lang="en-US" b="1" dirty="0" err="1">
                <a:solidFill>
                  <a:srgbClr val="0B4B8E"/>
                </a:solidFill>
              </a:rPr>
              <a:t>NxN</a:t>
            </a:r>
            <a:r>
              <a:rPr lang="en-US" dirty="0"/>
              <a:t> connectivity matrix, called </a:t>
            </a:r>
            <a:r>
              <a:rPr lang="en-US" b="1" dirty="0">
                <a:solidFill>
                  <a:srgbClr val="0B4B8E"/>
                </a:solidFill>
              </a:rPr>
              <a:t>C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If gate </a:t>
            </a:r>
            <a:r>
              <a:rPr lang="en-US" b="1" dirty="0" err="1">
                <a:solidFill>
                  <a:srgbClr val="0B4B8E"/>
                </a:solidFill>
              </a:rPr>
              <a:t>i</a:t>
            </a:r>
            <a:r>
              <a:rPr lang="en-US" dirty="0"/>
              <a:t> has a 2-point wire to gate </a:t>
            </a:r>
            <a:r>
              <a:rPr lang="en-US" b="1" dirty="0">
                <a:solidFill>
                  <a:srgbClr val="0B4B8E"/>
                </a:solidFill>
              </a:rPr>
              <a:t>j</a:t>
            </a:r>
            <a:r>
              <a:rPr lang="en-US" dirty="0"/>
              <a:t> with weight </a:t>
            </a:r>
            <a:r>
              <a:rPr lang="en-US" b="1" dirty="0">
                <a:solidFill>
                  <a:srgbClr val="0B4B8E"/>
                </a:solidFill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rgbClr val="0B4B8E"/>
                </a:solidFill>
              </a:rPr>
              <a:t>c[</a:t>
            </a:r>
            <a:r>
              <a:rPr lang="en-US" b="1" dirty="0" err="1">
                <a:solidFill>
                  <a:srgbClr val="0B4B8E"/>
                </a:solidFill>
              </a:rPr>
              <a:t>i,j</a:t>
            </a:r>
            <a:r>
              <a:rPr lang="en-US" b="1" dirty="0">
                <a:solidFill>
                  <a:srgbClr val="0B4B8E"/>
                </a:solidFill>
              </a:rPr>
              <a:t>] = w</a:t>
            </a:r>
            <a:r>
              <a:rPr lang="en-US" dirty="0"/>
              <a:t>, else = </a:t>
            </a:r>
            <a:r>
              <a:rPr lang="en-US" b="1" dirty="0">
                <a:solidFill>
                  <a:srgbClr val="0B4B8E"/>
                </a:solidFill>
              </a:rPr>
              <a:t>0</a:t>
            </a:r>
          </a:p>
          <a:p>
            <a:r>
              <a:rPr lang="en-US" b="1" dirty="0"/>
              <a:t>Another example of 3 gates, 3 wires, and 1 I/O pad (P)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AFD085-919C-126C-0304-4F51EB010E9D}"/>
              </a:ext>
            </a:extLst>
          </p:cNvPr>
          <p:cNvGrpSpPr/>
          <p:nvPr/>
        </p:nvGrpSpPr>
        <p:grpSpPr>
          <a:xfrm>
            <a:off x="1428672" y="3626202"/>
            <a:ext cx="9720709" cy="1991570"/>
            <a:chOff x="949277" y="2578637"/>
            <a:chExt cx="7156968" cy="1466313"/>
          </a:xfrm>
        </p:grpSpPr>
        <p:sp>
          <p:nvSpPr>
            <p:cNvPr id="4" name="Oval 9">
              <a:extLst>
                <a:ext uri="{FF2B5EF4-FFF2-40B4-BE49-F238E27FC236}">
                  <a16:creationId xmlns:a16="http://schemas.microsoft.com/office/drawing/2014/main" id="{370D1658-0B81-6FBC-A956-E0EC615B6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2851150"/>
              <a:ext cx="363538" cy="347663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" name="Oval 10">
              <a:extLst>
                <a:ext uri="{FF2B5EF4-FFF2-40B4-BE49-F238E27FC236}">
                  <a16:creationId xmlns:a16="http://schemas.microsoft.com/office/drawing/2014/main" id="{1E90AD93-5015-3EC5-EB9D-1B398D43B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868613"/>
              <a:ext cx="363538" cy="347662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04977EE3-4FFB-C775-6F3C-198820B8C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3041650"/>
              <a:ext cx="550863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B4B8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37099D59-D259-42DB-5B6D-2AECC75C6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2689225"/>
              <a:ext cx="228965" cy="2700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13">
              <a:extLst>
                <a:ext uri="{FF2B5EF4-FFF2-40B4-BE49-F238E27FC236}">
                  <a16:creationId xmlns:a16="http://schemas.microsoft.com/office/drawing/2014/main" id="{8BEDCB88-209B-8412-58F7-7B738DC93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697288"/>
              <a:ext cx="363538" cy="347662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AEF4933D-F669-2508-AC36-1CAD3A56DB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0013" y="3232150"/>
              <a:ext cx="263525" cy="5492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B4B8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A00B49EB-2CAE-E607-0077-E13A1212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413" y="3416300"/>
              <a:ext cx="228965" cy="2700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1CF42A13-944D-CE53-50C8-A7949FD1AEDC}"/>
                </a:ext>
              </a:extLst>
            </p:cNvPr>
            <p:cNvSpPr/>
            <p:nvPr/>
          </p:nvSpPr>
          <p:spPr bwMode="auto">
            <a:xfrm>
              <a:off x="4775200" y="2921000"/>
              <a:ext cx="996950" cy="8763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6EAAAEB7-FE6B-5E37-5379-89602D29F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2889250"/>
              <a:ext cx="433145" cy="2926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=</a:t>
              </a:r>
            </a:p>
          </p:txBody>
        </p:sp>
        <p:sp>
          <p:nvSpPr>
            <p:cNvPr id="13" name="Text Box 20">
              <a:extLst>
                <a:ext uri="{FF2B5EF4-FFF2-40B4-BE49-F238E27FC236}">
                  <a16:creationId xmlns:a16="http://schemas.microsoft.com/office/drawing/2014/main" id="{BBDA15A2-485A-E011-E419-D30068E7D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2557" y="2968624"/>
              <a:ext cx="965890" cy="7477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0  1  0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1  0  4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0  4  0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DCC431-3DB5-9730-872C-F6708790507F}"/>
                </a:ext>
              </a:extLst>
            </p:cNvPr>
            <p:cNvSpPr/>
            <p:nvPr/>
          </p:nvSpPr>
          <p:spPr bwMode="auto">
            <a:xfrm>
              <a:off x="949277" y="2713266"/>
              <a:ext cx="352771" cy="352771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AA9C2051-C955-2DE8-4EDB-79064F77E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4361" y="2866917"/>
              <a:ext cx="463084" cy="9009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B4B8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7A6D7D8F-F825-38E6-7F64-B934488F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394" y="2578637"/>
              <a:ext cx="228965" cy="2700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" name="Rectangular Callout 16">
              <a:extLst>
                <a:ext uri="{FF2B5EF4-FFF2-40B4-BE49-F238E27FC236}">
                  <a16:creationId xmlns:a16="http://schemas.microsoft.com/office/drawing/2014/main" id="{73E67066-6AA4-8E30-3D33-6D8C2E41C570}"/>
                </a:ext>
              </a:extLst>
            </p:cNvPr>
            <p:cNvSpPr/>
            <p:nvPr/>
          </p:nvSpPr>
          <p:spPr bwMode="auto">
            <a:xfrm>
              <a:off x="6505574" y="3342520"/>
              <a:ext cx="1600671" cy="664147"/>
            </a:xfrm>
            <a:prstGeom prst="wedgeRectCallout">
              <a:avLst>
                <a:gd name="adj1" fmla="val -87974"/>
                <a:gd name="adj2" fmla="val -4966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Note</a:t>
              </a:r>
              <a:r>
                <a:rPr kumimoji="0" lang="en-US" sz="20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kumimoji="0" lang="en-US" sz="2000" b="1" u="none" strike="noStrike" cap="none" normalizeH="0" baseline="0" dirty="0">
                  <a:ln>
                    <a:noFill/>
                  </a:ln>
                  <a:solidFill>
                    <a:srgbClr val="0B4B8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kumimoji="0" lang="en-US" sz="20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matrix</a:t>
              </a:r>
              <a:r>
                <a:rPr kumimoji="0" lang="en-US" sz="200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ignores the pads</a:t>
              </a:r>
              <a:endParaRPr kumimoji="0" 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99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BE80-ABAB-23EA-39C8-26C2A566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is Matrix A?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9F85-FB11-88CB-8812-85C51B90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the connectivity </a:t>
            </a:r>
            <a:r>
              <a:rPr lang="en-US" b="1" dirty="0">
                <a:solidFill>
                  <a:srgbClr val="0B4B8E"/>
                </a:solidFill>
              </a:rPr>
              <a:t>C</a:t>
            </a:r>
            <a:r>
              <a:rPr lang="en-US" b="1" dirty="0"/>
              <a:t> matrix to build </a:t>
            </a:r>
            <a:r>
              <a:rPr lang="en-US" b="1" dirty="0">
                <a:solidFill>
                  <a:srgbClr val="0B4B8E"/>
                </a:solidFill>
              </a:rPr>
              <a:t>A</a:t>
            </a:r>
            <a:r>
              <a:rPr lang="en-US" b="1" dirty="0"/>
              <a:t> matrix</a:t>
            </a:r>
          </a:p>
          <a:p>
            <a:pPr lvl="1"/>
            <a:r>
              <a:rPr lang="en-US" dirty="0"/>
              <a:t>Elements </a:t>
            </a:r>
            <a:r>
              <a:rPr lang="en-US" b="1" dirty="0">
                <a:solidFill>
                  <a:srgbClr val="0B4B8E"/>
                </a:solidFill>
              </a:rPr>
              <a:t>a[</a:t>
            </a:r>
            <a:r>
              <a:rPr lang="en-US" b="1" dirty="0" err="1">
                <a:solidFill>
                  <a:srgbClr val="0B4B8E"/>
                </a:solidFill>
              </a:rPr>
              <a:t>i,j</a:t>
            </a:r>
            <a:r>
              <a:rPr lang="en-US" b="1" dirty="0">
                <a:solidFill>
                  <a:srgbClr val="0B4B8E"/>
                </a:solidFill>
              </a:rPr>
              <a:t>]</a:t>
            </a:r>
            <a:r>
              <a:rPr lang="en-US" dirty="0">
                <a:solidFill>
                  <a:srgbClr val="0B4B8E"/>
                </a:solidFill>
              </a:rPr>
              <a:t> </a:t>
            </a:r>
            <a:r>
              <a:rPr lang="en-US" dirty="0"/>
              <a:t>not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on the matrix diagonal are just </a:t>
            </a:r>
            <a:r>
              <a:rPr lang="en-US" b="1" dirty="0">
                <a:solidFill>
                  <a:srgbClr val="0B4B8E"/>
                </a:solidFill>
              </a:rPr>
              <a:t>a[</a:t>
            </a:r>
            <a:r>
              <a:rPr lang="en-US" b="1" dirty="0" err="1">
                <a:solidFill>
                  <a:srgbClr val="0B4B8E"/>
                </a:solidFill>
              </a:rPr>
              <a:t>i,j</a:t>
            </a:r>
            <a:r>
              <a:rPr lang="en-US" b="1" dirty="0">
                <a:solidFill>
                  <a:srgbClr val="0B4B8E"/>
                </a:solidFill>
              </a:rPr>
              <a:t>] = -c[</a:t>
            </a:r>
            <a:r>
              <a:rPr lang="en-US" b="1" dirty="0" err="1">
                <a:solidFill>
                  <a:srgbClr val="0B4B8E"/>
                </a:solidFill>
              </a:rPr>
              <a:t>i,j</a:t>
            </a:r>
            <a:r>
              <a:rPr lang="en-US" b="1" dirty="0">
                <a:solidFill>
                  <a:srgbClr val="0B4B8E"/>
                </a:solidFill>
              </a:rPr>
              <a:t>]</a:t>
            </a:r>
          </a:p>
          <a:p>
            <a:pPr lvl="1"/>
            <a:r>
              <a:rPr lang="en-US" dirty="0"/>
              <a:t>Elements on the diagonal are </a:t>
            </a:r>
            <a:r>
              <a:rPr lang="en-US" b="1" dirty="0">
                <a:solidFill>
                  <a:srgbClr val="0B4B8E"/>
                </a:solidFill>
              </a:rPr>
              <a:t>a[</a:t>
            </a:r>
            <a:r>
              <a:rPr lang="en-US" b="1" dirty="0" err="1">
                <a:solidFill>
                  <a:srgbClr val="0B4B8E"/>
                </a:solidFill>
              </a:rPr>
              <a:t>i,j</a:t>
            </a:r>
            <a:r>
              <a:rPr lang="en-US" b="1" dirty="0">
                <a:solidFill>
                  <a:srgbClr val="0B4B8E"/>
                </a:solidFill>
              </a:rPr>
              <a:t>]= ∑</a:t>
            </a:r>
            <a:r>
              <a:rPr lang="en-US" sz="2000" b="1" baseline="-25000" dirty="0">
                <a:solidFill>
                  <a:srgbClr val="0B4B8E"/>
                </a:solidFill>
              </a:rPr>
              <a:t>j=1,n</a:t>
            </a:r>
            <a:r>
              <a:rPr lang="en-US" b="1" dirty="0">
                <a:solidFill>
                  <a:srgbClr val="0B4B8E"/>
                </a:solidFill>
              </a:rPr>
              <a:t> c[</a:t>
            </a:r>
            <a:r>
              <a:rPr lang="en-US" b="1" dirty="0" err="1">
                <a:solidFill>
                  <a:srgbClr val="0B4B8E"/>
                </a:solidFill>
              </a:rPr>
              <a:t>i,j</a:t>
            </a:r>
            <a:r>
              <a:rPr lang="en-US" b="1" dirty="0">
                <a:solidFill>
                  <a:srgbClr val="0B4B8E"/>
                </a:solidFill>
              </a:rPr>
              <a:t>]</a:t>
            </a:r>
            <a:r>
              <a:rPr lang="en-US" dirty="0"/>
              <a:t>  </a:t>
            </a:r>
            <a:r>
              <a:rPr lang="en-US" dirty="0">
                <a:solidFill>
                  <a:srgbClr val="0B4B8E"/>
                </a:solidFill>
              </a:rPr>
              <a:t>+ </a:t>
            </a:r>
            <a:r>
              <a:rPr lang="en-US" b="1" dirty="0">
                <a:solidFill>
                  <a:srgbClr val="0B4B8E"/>
                </a:solidFill>
              </a:rPr>
              <a:t>(weight of any pad wire) </a:t>
            </a:r>
          </a:p>
          <a:p>
            <a:pPr lvl="2"/>
            <a:r>
              <a:rPr lang="en-US" dirty="0"/>
              <a:t>…</a:t>
            </a:r>
            <a:r>
              <a:rPr lang="en-US" dirty="0" err="1"/>
              <a:t>ie</a:t>
            </a:r>
            <a:r>
              <a:rPr lang="en-US" dirty="0"/>
              <a:t>, add up the </a:t>
            </a:r>
            <a:r>
              <a:rPr lang="en-US" b="1" dirty="0" err="1">
                <a:solidFill>
                  <a:srgbClr val="0B4B8E"/>
                </a:solidFill>
              </a:rPr>
              <a:t>i</a:t>
            </a:r>
            <a:r>
              <a:rPr lang="en-US" b="1" baseline="30000" dirty="0" err="1">
                <a:solidFill>
                  <a:srgbClr val="0B4B8E"/>
                </a:solidFill>
              </a:rPr>
              <a:t>th</a:t>
            </a:r>
            <a:r>
              <a:rPr lang="en-US" dirty="0">
                <a:solidFill>
                  <a:srgbClr val="0B4B8E"/>
                </a:solidFill>
              </a:rPr>
              <a:t> </a:t>
            </a:r>
            <a:r>
              <a:rPr lang="en-US" dirty="0"/>
              <a:t>row of </a:t>
            </a:r>
            <a:r>
              <a:rPr lang="en-US" b="1" dirty="0">
                <a:solidFill>
                  <a:srgbClr val="0B4B8E"/>
                </a:solidFill>
              </a:rPr>
              <a:t>C </a:t>
            </a:r>
            <a:r>
              <a:rPr lang="en-US" dirty="0"/>
              <a:t>and then add in weight on a (possible) wire to pad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C953E8-771D-973E-DA88-395DC51454FE}"/>
              </a:ext>
            </a:extLst>
          </p:cNvPr>
          <p:cNvGrpSpPr/>
          <p:nvPr/>
        </p:nvGrpSpPr>
        <p:grpSpPr>
          <a:xfrm>
            <a:off x="984787" y="3778826"/>
            <a:ext cx="10222426" cy="2135583"/>
            <a:chOff x="109039" y="2679892"/>
            <a:chExt cx="8827424" cy="1844151"/>
          </a:xfrm>
        </p:grpSpPr>
        <p:sp>
          <p:nvSpPr>
            <p:cNvPr id="4" name="Double Bracket 3">
              <a:extLst>
                <a:ext uri="{FF2B5EF4-FFF2-40B4-BE49-F238E27FC236}">
                  <a16:creationId xmlns:a16="http://schemas.microsoft.com/office/drawing/2014/main" id="{8320AFD3-531F-2E76-F075-9607C3C922F0}"/>
                </a:ext>
              </a:extLst>
            </p:cNvPr>
            <p:cNvSpPr/>
            <p:nvPr/>
          </p:nvSpPr>
          <p:spPr bwMode="auto">
            <a:xfrm>
              <a:off x="3295330" y="3305861"/>
              <a:ext cx="996950" cy="8763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DF6B9B2-97BA-3080-B109-0B4670441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018" y="3274111"/>
              <a:ext cx="508021" cy="3432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6B758E83-7F96-899B-8094-2CF464CBC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80" y="3204261"/>
              <a:ext cx="363538" cy="347663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75E525FC-3D65-A541-26A0-79F8C666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755" y="3221724"/>
              <a:ext cx="363538" cy="347662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0DE04633-6BAA-3D35-B85C-E50112221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0155" y="3394761"/>
              <a:ext cx="550863" cy="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B4B8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4FB5483-D4E6-81C0-72FD-DC72EBD3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430" y="3042336"/>
              <a:ext cx="268546" cy="3167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B7030B88-7055-16B0-645C-7834CC764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80" y="4050399"/>
              <a:ext cx="363538" cy="347662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72E3F87D-C767-947C-AEEB-2F126B90B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9893" y="3585261"/>
              <a:ext cx="263525" cy="5492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B4B8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3342B59F-A670-43CB-4DBA-2AC6ABB2C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293" y="3769411"/>
              <a:ext cx="268546" cy="3167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" name="Text Box 20">
              <a:extLst>
                <a:ext uri="{FF2B5EF4-FFF2-40B4-BE49-F238E27FC236}">
                  <a16:creationId xmlns:a16="http://schemas.microsoft.com/office/drawing/2014/main" id="{52529CAA-5749-9E0F-1A0B-E8ECB68C1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6855" y="3308417"/>
              <a:ext cx="965890" cy="87706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0  1  0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1  0  4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0  4  0</a:t>
              </a:r>
            </a:p>
          </p:txBody>
        </p: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57E6E816-F00D-9552-83E2-543BF4AF6425}"/>
                </a:ext>
              </a:extLst>
            </p:cNvPr>
            <p:cNvSpPr/>
            <p:nvPr/>
          </p:nvSpPr>
          <p:spPr bwMode="auto">
            <a:xfrm>
              <a:off x="5403530" y="3293161"/>
              <a:ext cx="1308100" cy="8763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465C9636-ED29-47C3-5BEB-4CA019FB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868" y="3242361"/>
              <a:ext cx="499826" cy="3432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=</a:t>
              </a: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AFF804E7-2DAB-5DD0-00E0-02DDC9B79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7020" y="3326525"/>
              <a:ext cx="1257299" cy="87706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6  -1   0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-1   5  -4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0  -4   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08A69C-3D24-D327-A7A6-D3A7E44AFE28}"/>
                </a:ext>
              </a:extLst>
            </p:cNvPr>
            <p:cNvSpPr/>
            <p:nvPr/>
          </p:nvSpPr>
          <p:spPr bwMode="auto">
            <a:xfrm>
              <a:off x="109039" y="3008326"/>
              <a:ext cx="352771" cy="352771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EEAD2FF9-993E-5075-9C86-DDFABC1B5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123" y="3161977"/>
              <a:ext cx="463084" cy="90093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0B4B8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19AD8446-EA5F-4092-1CF3-DCB5E9F2E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156" y="2873697"/>
              <a:ext cx="268546" cy="3167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F116AA-6616-7CAC-AAD6-B8FDA0748FB7}"/>
                </a:ext>
              </a:extLst>
            </p:cNvPr>
            <p:cNvSpPr/>
            <p:nvPr/>
          </p:nvSpPr>
          <p:spPr bwMode="auto">
            <a:xfrm rot="18577698">
              <a:off x="5950804" y="2904884"/>
              <a:ext cx="217483" cy="1670152"/>
            </a:xfrm>
            <a:prstGeom prst="ellipse">
              <a:avLst/>
            </a:prstGeom>
            <a:noFill/>
            <a:ln w="2857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60C55B-A162-953C-D87B-F4BB4821B9F8}"/>
                </a:ext>
              </a:extLst>
            </p:cNvPr>
            <p:cNvSpPr txBox="1"/>
            <p:nvPr/>
          </p:nvSpPr>
          <p:spPr>
            <a:xfrm>
              <a:off x="6695722" y="4205112"/>
              <a:ext cx="912498" cy="318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diagonal</a:t>
              </a:r>
            </a:p>
          </p:txBody>
        </p:sp>
        <p:sp>
          <p:nvSpPr>
            <p:cNvPr id="22" name="Rectangular Callout 21">
              <a:extLst>
                <a:ext uri="{FF2B5EF4-FFF2-40B4-BE49-F238E27FC236}">
                  <a16:creationId xmlns:a16="http://schemas.microsoft.com/office/drawing/2014/main" id="{EB12B4F8-D028-95EA-1362-FC5F9E633736}"/>
                </a:ext>
              </a:extLst>
            </p:cNvPr>
            <p:cNvSpPr/>
            <p:nvPr/>
          </p:nvSpPr>
          <p:spPr bwMode="auto">
            <a:xfrm>
              <a:off x="7002367" y="2679892"/>
              <a:ext cx="1934096" cy="664147"/>
            </a:xfrm>
            <a:prstGeom prst="wedgeRectCallout">
              <a:avLst>
                <a:gd name="adj1" fmla="val -80386"/>
                <a:gd name="adj2" fmla="val 39081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Note</a:t>
              </a:r>
              <a:r>
                <a:rPr kumimoji="0" lang="en-US" sz="20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kumimoji="0" lang="en-US" sz="2000" b="1" u="none" strike="noStrike" cap="none" normalizeH="0" baseline="0" dirty="0">
                  <a:ln>
                    <a:noFill/>
                  </a:ln>
                  <a:solidFill>
                    <a:srgbClr val="0B4B8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0" lang="en-US" sz="20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matrix</a:t>
              </a:r>
              <a:r>
                <a:rPr kumimoji="0" lang="en-US" sz="200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accounts for pads</a:t>
              </a:r>
              <a:endParaRPr kumimoji="0" 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75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D8F1-2931-1363-994C-19D5CC55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is Vector b?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85C4BB5-B40B-661E-DC10-638B5975E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3177425"/>
            <a:ext cx="5257801" cy="1730871"/>
          </a:xfrm>
        </p:spPr>
        <p:txBody>
          <a:bodyPr>
            <a:normAutofit/>
          </a:bodyPr>
          <a:lstStyle/>
          <a:p>
            <a:r>
              <a:rPr lang="en-US" sz="2400" dirty="0"/>
              <a:t>For </a:t>
            </a:r>
            <a:r>
              <a:rPr lang="en-US" sz="2400" b="1" dirty="0">
                <a:solidFill>
                  <a:srgbClr val="0B4B8E"/>
                </a:solidFill>
              </a:rPr>
              <a:t>Ax = b</a:t>
            </a:r>
            <a:r>
              <a:rPr lang="en-US" sz="2400" b="1" baseline="-25000" dirty="0">
                <a:solidFill>
                  <a:srgbClr val="0B4B8E"/>
                </a:solidFill>
              </a:rPr>
              <a:t>x</a:t>
            </a:r>
            <a:r>
              <a:rPr lang="en-US" sz="2400" b="1" dirty="0"/>
              <a:t> </a:t>
            </a:r>
            <a:r>
              <a:rPr lang="en-US" sz="2400" dirty="0"/>
              <a:t>vector:</a:t>
            </a:r>
            <a:endParaRPr lang="en-US" sz="2400" dirty="0">
              <a:solidFill>
                <a:srgbClr val="800000"/>
              </a:solidFill>
            </a:endParaRPr>
          </a:p>
          <a:p>
            <a:pPr lvl="1"/>
            <a:r>
              <a:rPr lang="en-US" sz="2000" dirty="0"/>
              <a:t>If gate </a:t>
            </a:r>
            <a:r>
              <a:rPr lang="en-US" sz="2000" b="1" dirty="0" err="1">
                <a:solidFill>
                  <a:srgbClr val="0B4B8E"/>
                </a:solidFill>
              </a:rPr>
              <a:t>i</a:t>
            </a:r>
            <a:r>
              <a:rPr lang="en-US" sz="2000" dirty="0"/>
              <a:t> connects to a pad at </a:t>
            </a:r>
            <a:r>
              <a:rPr lang="en-US" sz="2000" b="1" dirty="0">
                <a:solidFill>
                  <a:srgbClr val="0B4B8E"/>
                </a:solidFill>
              </a:rPr>
              <a:t>(xi, </a:t>
            </a:r>
            <a:r>
              <a:rPr lang="en-US" sz="2000" b="1" dirty="0" err="1">
                <a:solidFill>
                  <a:srgbClr val="0B4B8E"/>
                </a:solidFill>
              </a:rPr>
              <a:t>yi</a:t>
            </a:r>
            <a:r>
              <a:rPr lang="en-US" sz="2000" b="1" dirty="0">
                <a:solidFill>
                  <a:srgbClr val="0B4B8E"/>
                </a:solidFill>
              </a:rPr>
              <a:t>) </a:t>
            </a:r>
            <a:r>
              <a:rPr lang="en-US" sz="2000" dirty="0"/>
              <a:t>with a wire with weight </a:t>
            </a:r>
            <a:r>
              <a:rPr lang="en-US" sz="2000" b="1" dirty="0" err="1">
                <a:solidFill>
                  <a:srgbClr val="0B4B8E"/>
                </a:solidFill>
              </a:rPr>
              <a:t>wi</a:t>
            </a:r>
            <a:endParaRPr lang="en-US" sz="2000" b="1" dirty="0">
              <a:solidFill>
                <a:srgbClr val="0B4B8E"/>
              </a:solidFill>
            </a:endParaRPr>
          </a:p>
          <a:p>
            <a:pPr lvl="1"/>
            <a:r>
              <a:rPr lang="en-US" sz="2000" dirty="0"/>
              <a:t>Then set </a:t>
            </a:r>
            <a:r>
              <a:rPr lang="en-US" sz="2000" b="1" dirty="0" err="1">
                <a:solidFill>
                  <a:srgbClr val="0B4B8E"/>
                </a:solidFill>
              </a:rPr>
              <a:t>b</a:t>
            </a:r>
            <a:r>
              <a:rPr lang="en-US" sz="2000" b="1" baseline="-25000" dirty="0" err="1">
                <a:solidFill>
                  <a:srgbClr val="0B4B8E"/>
                </a:solidFill>
              </a:rPr>
              <a:t>x</a:t>
            </a:r>
            <a:r>
              <a:rPr lang="en-US" sz="2000" b="1" dirty="0">
                <a:solidFill>
                  <a:srgbClr val="0B4B8E"/>
                </a:solidFill>
              </a:rPr>
              <a:t>[</a:t>
            </a:r>
            <a:r>
              <a:rPr lang="en-US" sz="2000" b="1" dirty="0" err="1">
                <a:solidFill>
                  <a:srgbClr val="0B4B8E"/>
                </a:solidFill>
              </a:rPr>
              <a:t>i</a:t>
            </a:r>
            <a:r>
              <a:rPr lang="en-US" sz="2000" b="1" dirty="0">
                <a:solidFill>
                  <a:srgbClr val="0B4B8E"/>
                </a:solidFill>
              </a:rPr>
              <a:t>] = </a:t>
            </a:r>
            <a:r>
              <a:rPr lang="en-US" sz="2000" b="1" dirty="0" err="1">
                <a:solidFill>
                  <a:srgbClr val="0B4B8E"/>
                </a:solidFill>
              </a:rPr>
              <a:t>wi</a:t>
            </a:r>
            <a:r>
              <a:rPr lang="en-US" sz="2000" b="1" dirty="0">
                <a:solidFill>
                  <a:srgbClr val="0B4B8E"/>
                </a:solidFill>
              </a:rPr>
              <a:t> • xi</a:t>
            </a:r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18BE3C9E-4817-51E8-7D30-EA9A19DBA419}"/>
              </a:ext>
            </a:extLst>
          </p:cNvPr>
          <p:cNvSpPr txBox="1">
            <a:spLocks/>
          </p:cNvSpPr>
          <p:nvPr/>
        </p:nvSpPr>
        <p:spPr>
          <a:xfrm>
            <a:off x="6096000" y="3168547"/>
            <a:ext cx="5257801" cy="15320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 = b</a:t>
            </a:r>
            <a:r>
              <a:rPr lang="en-US" sz="24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vector:</a:t>
            </a:r>
            <a:endParaRPr lang="en-US" sz="2400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gate </a:t>
            </a:r>
            <a:r>
              <a:rPr lang="en-US" sz="2000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connects to a pad at 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(xi, </a:t>
            </a:r>
            <a:r>
              <a:rPr lang="en-US" sz="2000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a wire with weight </a:t>
            </a:r>
            <a:r>
              <a:rPr lang="en-US" sz="2000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endParaRPr lang="en-US" sz="2000" b="1" dirty="0">
              <a:solidFill>
                <a:srgbClr val="0B4B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set 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000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sz="2000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en-US" sz="20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• </a:t>
            </a:r>
            <a:r>
              <a:rPr lang="en-US" sz="2000" b="1" dirty="0" err="1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</a:t>
            </a:r>
            <a:endParaRPr lang="en-US" sz="2000" b="1" dirty="0">
              <a:solidFill>
                <a:srgbClr val="0B4B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14F21A-C628-C137-CAAA-78024FBF578A}"/>
              </a:ext>
            </a:extLst>
          </p:cNvPr>
          <p:cNvGrpSpPr/>
          <p:nvPr/>
        </p:nvGrpSpPr>
        <p:grpSpPr>
          <a:xfrm>
            <a:off x="1390395" y="4386712"/>
            <a:ext cx="4470222" cy="1641109"/>
            <a:chOff x="965200" y="3155950"/>
            <a:chExt cx="2920217" cy="1560886"/>
          </a:xfrm>
        </p:grpSpPr>
        <p:sp>
          <p:nvSpPr>
            <p:cNvPr id="32" name="Double Bracket 31">
              <a:extLst>
                <a:ext uri="{FF2B5EF4-FFF2-40B4-BE49-F238E27FC236}">
                  <a16:creationId xmlns:a16="http://schemas.microsoft.com/office/drawing/2014/main" id="{5121FDE0-6D0F-A797-7A08-80C33B8F5692}"/>
                </a:ext>
              </a:extLst>
            </p:cNvPr>
            <p:cNvSpPr/>
            <p:nvPr/>
          </p:nvSpPr>
          <p:spPr bwMode="auto">
            <a:xfrm>
              <a:off x="965200" y="3727450"/>
              <a:ext cx="711200" cy="6096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46BFBEFE-1864-E7C9-67F4-4695B4A8D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" y="3844925"/>
              <a:ext cx="253418" cy="3195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4" name="Double Bracket 33">
              <a:extLst>
                <a:ext uri="{FF2B5EF4-FFF2-40B4-BE49-F238E27FC236}">
                  <a16:creationId xmlns:a16="http://schemas.microsoft.com/office/drawing/2014/main" id="{77EB00D4-402E-7F85-265D-59D69BEC4CF4}"/>
                </a:ext>
              </a:extLst>
            </p:cNvPr>
            <p:cNvSpPr/>
            <p:nvPr/>
          </p:nvSpPr>
          <p:spPr bwMode="auto">
            <a:xfrm>
              <a:off x="1778000" y="3733800"/>
              <a:ext cx="361950" cy="609600"/>
            </a:xfrm>
            <a:prstGeom prst="bracketPair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F0FD7FE9-4265-370E-CE58-21E1F0AB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100" y="3851275"/>
              <a:ext cx="193729" cy="3195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63C8C1-7B20-CBD8-14EF-D5F69AB57829}"/>
                </a:ext>
              </a:extLst>
            </p:cNvPr>
            <p:cNvSpPr txBox="1"/>
            <p:nvPr/>
          </p:nvSpPr>
          <p:spPr>
            <a:xfrm>
              <a:off x="2216150" y="3860800"/>
              <a:ext cx="199174" cy="322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A4B83FAC-1E8F-5BB9-F891-48E832C55EB1}"/>
                </a:ext>
              </a:extLst>
            </p:cNvPr>
            <p:cNvSpPr/>
            <p:nvPr/>
          </p:nvSpPr>
          <p:spPr bwMode="auto">
            <a:xfrm>
              <a:off x="2495550" y="3746500"/>
              <a:ext cx="361950" cy="6096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9848281-6B38-3FBB-BD1B-167C19C5D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250" y="3832225"/>
              <a:ext cx="250276" cy="3195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600" b="1" baseline="-25000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sz="1600" b="1" baseline="-25000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47D8EF3-3EC1-CD5A-83E0-F119ABDBBCB1}"/>
                </a:ext>
              </a:extLst>
            </p:cNvPr>
            <p:cNvSpPr/>
            <p:nvPr/>
          </p:nvSpPr>
          <p:spPr>
            <a:xfrm>
              <a:off x="2908300" y="3155950"/>
              <a:ext cx="782098" cy="958850"/>
            </a:xfrm>
            <a:custGeom>
              <a:avLst/>
              <a:gdLst>
                <a:gd name="connsiteX0" fmla="*/ 133350 w 782098"/>
                <a:gd name="connsiteY0" fmla="*/ 0 h 958850"/>
                <a:gd name="connsiteX1" fmla="*/ 781050 w 782098"/>
                <a:gd name="connsiteY1" fmla="*/ 673100 h 958850"/>
                <a:gd name="connsiteX2" fmla="*/ 0 w 782098"/>
                <a:gd name="connsiteY2" fmla="*/ 958850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098" h="958850">
                  <a:moveTo>
                    <a:pt x="133350" y="0"/>
                  </a:moveTo>
                  <a:cubicBezTo>
                    <a:pt x="468312" y="256646"/>
                    <a:pt x="803275" y="513292"/>
                    <a:pt x="781050" y="673100"/>
                  </a:cubicBezTo>
                  <a:cubicBezTo>
                    <a:pt x="758825" y="832908"/>
                    <a:pt x="0" y="958850"/>
                    <a:pt x="0" y="958850"/>
                  </a:cubicBezTo>
                </a:path>
              </a:pathLst>
            </a:custGeom>
            <a:ln w="28575" cmpd="sng">
              <a:solidFill>
                <a:srgbClr val="800000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13386A-C18F-8CA2-0719-116EB3C2BAF0}"/>
                </a:ext>
              </a:extLst>
            </p:cNvPr>
            <p:cNvSpPr txBox="1"/>
            <p:nvPr/>
          </p:nvSpPr>
          <p:spPr>
            <a:xfrm>
              <a:off x="2997200" y="4102100"/>
              <a:ext cx="888217" cy="614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b="1" baseline="30000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element</a:t>
              </a:r>
              <a:b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of </a:t>
              </a:r>
              <a:r>
                <a:rPr lang="en-US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b="1" baseline="-25000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vector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E1F2D92-00B1-8F45-0C36-077F8B979D18}"/>
              </a:ext>
            </a:extLst>
          </p:cNvPr>
          <p:cNvGrpSpPr/>
          <p:nvPr/>
        </p:nvGrpSpPr>
        <p:grpSpPr>
          <a:xfrm>
            <a:off x="4890716" y="1512073"/>
            <a:ext cx="2237391" cy="1445860"/>
            <a:chOff x="3515339" y="788354"/>
            <a:chExt cx="1668696" cy="1078354"/>
          </a:xfrm>
        </p:grpSpPr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6B6B912E-4BB8-E975-C17C-0E671D4EE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339" y="788354"/>
              <a:ext cx="1067812" cy="1078354"/>
            </a:xfrm>
            <a:prstGeom prst="rect">
              <a:avLst/>
            </a:prstGeom>
            <a:noFill/>
            <a:ln w="12700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DD1EA8AD-7B1B-8ED5-8843-3B8751143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86838" y="1225357"/>
              <a:ext cx="544088" cy="314086"/>
            </a:xfrm>
            <a:prstGeom prst="line">
              <a:avLst/>
            </a:prstGeom>
            <a:noFill/>
            <a:ln w="57150" cmpd="sng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BA7A5275-536A-A824-C8A8-C5EF4B418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026" y="1372553"/>
              <a:ext cx="206375" cy="241300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41E04F1E-D4BF-7424-64F4-C2C561BE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773" y="1275973"/>
              <a:ext cx="569262" cy="266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xi,yi</a:t>
              </a:r>
              <a:r>
                <a:rPr lang="en-US" sz="20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6" name="Oval 9">
              <a:extLst>
                <a:ext uri="{FF2B5EF4-FFF2-40B4-BE49-F238E27FC236}">
                  <a16:creationId xmlns:a16="http://schemas.microsoft.com/office/drawing/2014/main" id="{F39DD082-939F-C23D-5F8B-564725A9B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738" y="980737"/>
              <a:ext cx="363538" cy="347663"/>
            </a:xfrm>
            <a:prstGeom prst="ellipse">
              <a:avLst/>
            </a:prstGeom>
            <a:noFill/>
            <a:ln w="25400">
              <a:solidFill>
                <a:srgbClr val="006B6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18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0ABE2A-45BB-5E2B-5368-8E41C14E51EF}"/>
                </a:ext>
              </a:extLst>
            </p:cNvPr>
            <p:cNvSpPr txBox="1"/>
            <p:nvPr/>
          </p:nvSpPr>
          <p:spPr>
            <a:xfrm>
              <a:off x="4141612" y="994834"/>
              <a:ext cx="286993" cy="247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</a:t>
              </a:r>
              <a:endParaRPr lang="en-US" sz="1800" b="1" dirty="0">
                <a:solidFill>
                  <a:srgbClr val="0B4B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188C03-E817-4749-829E-F9382F725532}"/>
              </a:ext>
            </a:extLst>
          </p:cNvPr>
          <p:cNvGrpSpPr/>
          <p:nvPr/>
        </p:nvGrpSpPr>
        <p:grpSpPr>
          <a:xfrm>
            <a:off x="6833061" y="4386712"/>
            <a:ext cx="4944768" cy="1683007"/>
            <a:chOff x="5321300" y="3136900"/>
            <a:chExt cx="3388376" cy="156696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DF95A5-1CBB-D295-657B-30CD904E9EAD}"/>
                </a:ext>
              </a:extLst>
            </p:cNvPr>
            <p:cNvSpPr txBox="1"/>
            <p:nvPr/>
          </p:nvSpPr>
          <p:spPr>
            <a:xfrm>
              <a:off x="7315200" y="4102100"/>
              <a:ext cx="1394476" cy="60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b="1" baseline="30000" dirty="0" err="1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element of </a:t>
              </a:r>
              <a:r>
                <a:rPr lang="en-US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b="1" baseline="-250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vector</a:t>
              </a:r>
            </a:p>
          </p:txBody>
        </p:sp>
        <p:sp>
          <p:nvSpPr>
            <p:cNvPr id="50" name="Double Bracket 49">
              <a:extLst>
                <a:ext uri="{FF2B5EF4-FFF2-40B4-BE49-F238E27FC236}">
                  <a16:creationId xmlns:a16="http://schemas.microsoft.com/office/drawing/2014/main" id="{7141FCD1-A851-EFB9-92C2-9D36459621B9}"/>
                </a:ext>
              </a:extLst>
            </p:cNvPr>
            <p:cNvSpPr/>
            <p:nvPr/>
          </p:nvSpPr>
          <p:spPr bwMode="auto">
            <a:xfrm>
              <a:off x="5321300" y="3746500"/>
              <a:ext cx="711200" cy="6096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20">
              <a:extLst>
                <a:ext uri="{FF2B5EF4-FFF2-40B4-BE49-F238E27FC236}">
                  <a16:creationId xmlns:a16="http://schemas.microsoft.com/office/drawing/2014/main" id="{87697F36-D3A5-48F9-B409-E4EF710BA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3863975"/>
              <a:ext cx="265826" cy="3128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08658060-0CF0-8257-737E-72253BE6AA25}"/>
                </a:ext>
              </a:extLst>
            </p:cNvPr>
            <p:cNvSpPr/>
            <p:nvPr/>
          </p:nvSpPr>
          <p:spPr bwMode="auto">
            <a:xfrm>
              <a:off x="6134100" y="3752850"/>
              <a:ext cx="361950" cy="609600"/>
            </a:xfrm>
            <a:prstGeom prst="bracketPair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F2E5A911-23A9-8F3A-B213-D81168F2A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3870325"/>
              <a:ext cx="203214" cy="3128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73C236-17BD-3D1E-B534-F385AFD9D053}"/>
                </a:ext>
              </a:extLst>
            </p:cNvPr>
            <p:cNvSpPr txBox="1"/>
            <p:nvPr/>
          </p:nvSpPr>
          <p:spPr>
            <a:xfrm>
              <a:off x="6572250" y="3879850"/>
              <a:ext cx="208926" cy="315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55" name="Double Bracket 54">
              <a:extLst>
                <a:ext uri="{FF2B5EF4-FFF2-40B4-BE49-F238E27FC236}">
                  <a16:creationId xmlns:a16="http://schemas.microsoft.com/office/drawing/2014/main" id="{C2904250-BF35-7885-A5AC-156BB11B790C}"/>
                </a:ext>
              </a:extLst>
            </p:cNvPr>
            <p:cNvSpPr/>
            <p:nvPr/>
          </p:nvSpPr>
          <p:spPr bwMode="auto">
            <a:xfrm>
              <a:off x="6851650" y="3765550"/>
              <a:ext cx="361950" cy="609600"/>
            </a:xfrm>
            <a:prstGeom prst="bracketPair">
              <a:avLst/>
            </a:prstGeom>
            <a:solidFill>
              <a:srgbClr val="FCFEB9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42E981C9-9968-B335-D891-9F049B153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350" y="3851275"/>
              <a:ext cx="262530" cy="3128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600" b="1" baseline="-25000" dirty="0">
                  <a:solidFill>
                    <a:srgbClr val="0B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ED75222-ECF9-234A-DF9E-6593E386E77F}"/>
                </a:ext>
              </a:extLst>
            </p:cNvPr>
            <p:cNvSpPr/>
            <p:nvPr/>
          </p:nvSpPr>
          <p:spPr>
            <a:xfrm>
              <a:off x="7270750" y="3136900"/>
              <a:ext cx="782098" cy="958850"/>
            </a:xfrm>
            <a:custGeom>
              <a:avLst/>
              <a:gdLst>
                <a:gd name="connsiteX0" fmla="*/ 133350 w 782098"/>
                <a:gd name="connsiteY0" fmla="*/ 0 h 958850"/>
                <a:gd name="connsiteX1" fmla="*/ 781050 w 782098"/>
                <a:gd name="connsiteY1" fmla="*/ 673100 h 958850"/>
                <a:gd name="connsiteX2" fmla="*/ 0 w 782098"/>
                <a:gd name="connsiteY2" fmla="*/ 958850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098" h="958850">
                  <a:moveTo>
                    <a:pt x="133350" y="0"/>
                  </a:moveTo>
                  <a:cubicBezTo>
                    <a:pt x="468312" y="256646"/>
                    <a:pt x="803275" y="513292"/>
                    <a:pt x="781050" y="673100"/>
                  </a:cubicBezTo>
                  <a:cubicBezTo>
                    <a:pt x="758825" y="832908"/>
                    <a:pt x="0" y="958850"/>
                    <a:pt x="0" y="958850"/>
                  </a:cubicBezTo>
                </a:path>
              </a:pathLst>
            </a:custGeom>
            <a:ln w="28575" cmpd="sng">
              <a:solidFill>
                <a:srgbClr val="800000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774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6480</TotalTime>
  <Words>1667</Words>
  <Application>Microsoft Macintosh PowerPoint</Application>
  <PresentationFormat>Widescreen</PresentationFormat>
  <Paragraphs>242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Lecture 13: Placement – III </vt:lpstr>
      <vt:lpstr>Programming Assignment #2</vt:lpstr>
      <vt:lpstr>Recap: Analytical Placer</vt:lpstr>
      <vt:lpstr>Recap: Quadratic Wirelength Model</vt:lpstr>
      <vt:lpstr>Recap: Quadratic Placement Formulation</vt:lpstr>
      <vt:lpstr>Recap: Quadratic Placement Result</vt:lpstr>
      <vt:lpstr>Recap: What is Matrix A?</vt:lpstr>
      <vt:lpstr>Recap: What is Matrix A? (cont’d)</vt:lpstr>
      <vt:lpstr>Recap: What is Vector b?</vt:lpstr>
      <vt:lpstr>Recap: Revisited</vt:lpstr>
      <vt:lpstr>Recap: How to Solve Ax=b?</vt:lpstr>
      <vt:lpstr>Practice #1: What are C, A, bx, and by?</vt:lpstr>
      <vt:lpstr>Practice #2: What are C, A, bx, and by?</vt:lpstr>
      <vt:lpstr>Takeaway</vt:lpstr>
      <vt:lpstr>Artificial Pads for b Vectors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2032</cp:revision>
  <dcterms:created xsi:type="dcterms:W3CDTF">2021-01-05T18:50:35Z</dcterms:created>
  <dcterms:modified xsi:type="dcterms:W3CDTF">2022-10-24T17:16:18Z</dcterms:modified>
</cp:coreProperties>
</file>